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350" r:id="rId3"/>
    <p:sldId id="335" r:id="rId4"/>
    <p:sldId id="330" r:id="rId5"/>
    <p:sldId id="357" r:id="rId6"/>
    <p:sldId id="351" r:id="rId7"/>
    <p:sldId id="332" r:id="rId8"/>
    <p:sldId id="333" r:id="rId9"/>
    <p:sldId id="288" r:id="rId10"/>
    <p:sldId id="289" r:id="rId11"/>
    <p:sldId id="309" r:id="rId12"/>
    <p:sldId id="290" r:id="rId13"/>
    <p:sldId id="292" r:id="rId14"/>
    <p:sldId id="310" r:id="rId15"/>
    <p:sldId id="296" r:id="rId16"/>
    <p:sldId id="353" r:id="rId17"/>
    <p:sldId id="336" r:id="rId18"/>
    <p:sldId id="338" r:id="rId19"/>
    <p:sldId id="326" r:id="rId20"/>
    <p:sldId id="345" r:id="rId21"/>
    <p:sldId id="339" r:id="rId22"/>
    <p:sldId id="346" r:id="rId23"/>
    <p:sldId id="340" r:id="rId24"/>
    <p:sldId id="343" r:id="rId25"/>
    <p:sldId id="319" r:id="rId26"/>
    <p:sldId id="321" r:id="rId27"/>
    <p:sldId id="322" r:id="rId28"/>
    <p:sldId id="323" r:id="rId29"/>
    <p:sldId id="325" r:id="rId30"/>
    <p:sldId id="354" r:id="rId31"/>
    <p:sldId id="317" r:id="rId32"/>
  </p:sldIdLst>
  <p:sldSz cx="10440988" cy="7561263"/>
  <p:notesSz cx="6799263" cy="9929813"/>
  <p:defaultTextStyle>
    <a:defPPr>
      <a:defRPr lang="en-GB"/>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457200" algn="l" rtl="0" fontAlgn="base">
      <a:spcBef>
        <a:spcPct val="0"/>
      </a:spcBef>
      <a:spcAft>
        <a:spcPct val="0"/>
      </a:spcAft>
      <a:defRPr sz="2600" kern="1200">
        <a:solidFill>
          <a:schemeClr val="tx1"/>
        </a:solidFill>
        <a:latin typeface="Times New Roman" pitchFamily="18" charset="0"/>
        <a:ea typeface="+mn-ea"/>
        <a:cs typeface="+mn-cs"/>
      </a:defRPr>
    </a:lvl2pPr>
    <a:lvl3pPr marL="914400" algn="l" rtl="0" fontAlgn="base">
      <a:spcBef>
        <a:spcPct val="0"/>
      </a:spcBef>
      <a:spcAft>
        <a:spcPct val="0"/>
      </a:spcAft>
      <a:defRPr sz="2600" kern="1200">
        <a:solidFill>
          <a:schemeClr val="tx1"/>
        </a:solidFill>
        <a:latin typeface="Times New Roman" pitchFamily="18" charset="0"/>
        <a:ea typeface="+mn-ea"/>
        <a:cs typeface="+mn-cs"/>
      </a:defRPr>
    </a:lvl3pPr>
    <a:lvl4pPr marL="1371600" algn="l" rtl="0" fontAlgn="base">
      <a:spcBef>
        <a:spcPct val="0"/>
      </a:spcBef>
      <a:spcAft>
        <a:spcPct val="0"/>
      </a:spcAft>
      <a:defRPr sz="2600" kern="1200">
        <a:solidFill>
          <a:schemeClr val="tx1"/>
        </a:solidFill>
        <a:latin typeface="Times New Roman" pitchFamily="18" charset="0"/>
        <a:ea typeface="+mn-ea"/>
        <a:cs typeface="+mn-cs"/>
      </a:defRPr>
    </a:lvl4pPr>
    <a:lvl5pPr marL="1828800" algn="l"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220"/>
    <a:srgbClr val="FFF4CB"/>
    <a:srgbClr val="F8FFF2"/>
    <a:srgbClr val="FFB579"/>
    <a:srgbClr val="FFFBDF"/>
    <a:srgbClr val="6A7BB1"/>
    <a:srgbClr val="FFF3E0"/>
    <a:srgbClr val="FFED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4" autoAdjust="0"/>
    <p:restoredTop sz="86401" autoAdjust="0"/>
  </p:normalViewPr>
  <p:slideViewPr>
    <p:cSldViewPr snapToGrid="0">
      <p:cViewPr varScale="1">
        <p:scale>
          <a:sx n="75" d="100"/>
          <a:sy n="75" d="100"/>
        </p:scale>
        <p:origin x="-642" y="-102"/>
      </p:cViewPr>
      <p:guideLst>
        <p:guide orient="horz" pos="4762"/>
        <p:guide pos="328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067" cy="498007"/>
          </a:xfrm>
          <a:prstGeom prst="rect">
            <a:avLst/>
          </a:prstGeom>
          <a:noFill/>
          <a:ln w="9525">
            <a:noFill/>
            <a:miter lim="800000"/>
            <a:headEnd/>
            <a:tailEnd/>
          </a:ln>
          <a:effectLst/>
        </p:spPr>
        <p:txBody>
          <a:bodyPr vert="horz" wrap="square" lIns="90424" tIns="45212" rIns="90424" bIns="45212" numCol="1" anchor="t" anchorCtr="0" compatLnSpc="1">
            <a:prstTxWarp prst="textNoShape">
              <a:avLst/>
            </a:prstTxWarp>
          </a:bodyPr>
          <a:lstStyle>
            <a:lvl1pPr defTabSz="904365">
              <a:defRPr sz="1200"/>
            </a:lvl1pPr>
          </a:lstStyle>
          <a:p>
            <a:endParaRPr lang="nn-NO"/>
          </a:p>
        </p:txBody>
      </p:sp>
      <p:sp>
        <p:nvSpPr>
          <p:cNvPr id="10243" name="Rectangle 3"/>
          <p:cNvSpPr>
            <a:spLocks noGrp="1" noChangeArrowheads="1"/>
          </p:cNvSpPr>
          <p:nvPr>
            <p:ph type="dt" sz="quarter" idx="1"/>
          </p:nvPr>
        </p:nvSpPr>
        <p:spPr bwMode="auto">
          <a:xfrm>
            <a:off x="3854196" y="0"/>
            <a:ext cx="2945067" cy="498007"/>
          </a:xfrm>
          <a:prstGeom prst="rect">
            <a:avLst/>
          </a:prstGeom>
          <a:noFill/>
          <a:ln w="9525">
            <a:noFill/>
            <a:miter lim="800000"/>
            <a:headEnd/>
            <a:tailEnd/>
          </a:ln>
          <a:effectLst/>
        </p:spPr>
        <p:txBody>
          <a:bodyPr vert="horz" wrap="square" lIns="90424" tIns="45212" rIns="90424" bIns="45212" numCol="1" anchor="t" anchorCtr="0" compatLnSpc="1">
            <a:prstTxWarp prst="textNoShape">
              <a:avLst/>
            </a:prstTxWarp>
          </a:bodyPr>
          <a:lstStyle>
            <a:lvl1pPr algn="r" defTabSz="904365">
              <a:defRPr sz="1200"/>
            </a:lvl1pPr>
          </a:lstStyle>
          <a:p>
            <a:endParaRPr lang="nn-NO"/>
          </a:p>
        </p:txBody>
      </p:sp>
      <p:sp>
        <p:nvSpPr>
          <p:cNvPr id="10244" name="Rectangle 4"/>
          <p:cNvSpPr>
            <a:spLocks noGrp="1" noChangeArrowheads="1"/>
          </p:cNvSpPr>
          <p:nvPr>
            <p:ph type="ftr" sz="quarter" idx="2"/>
          </p:nvPr>
        </p:nvSpPr>
        <p:spPr bwMode="auto">
          <a:xfrm>
            <a:off x="0" y="9431806"/>
            <a:ext cx="2945067" cy="498007"/>
          </a:xfrm>
          <a:prstGeom prst="rect">
            <a:avLst/>
          </a:prstGeom>
          <a:noFill/>
          <a:ln w="9525">
            <a:noFill/>
            <a:miter lim="800000"/>
            <a:headEnd/>
            <a:tailEnd/>
          </a:ln>
          <a:effectLst/>
        </p:spPr>
        <p:txBody>
          <a:bodyPr vert="horz" wrap="square" lIns="90424" tIns="45212" rIns="90424" bIns="45212" numCol="1" anchor="b" anchorCtr="0" compatLnSpc="1">
            <a:prstTxWarp prst="textNoShape">
              <a:avLst/>
            </a:prstTxWarp>
          </a:bodyPr>
          <a:lstStyle>
            <a:lvl1pPr defTabSz="904365">
              <a:defRPr sz="1200"/>
            </a:lvl1pPr>
          </a:lstStyle>
          <a:p>
            <a:endParaRPr lang="nn-NO"/>
          </a:p>
        </p:txBody>
      </p:sp>
      <p:sp>
        <p:nvSpPr>
          <p:cNvPr id="10245" name="Rectangle 5"/>
          <p:cNvSpPr>
            <a:spLocks noGrp="1" noChangeArrowheads="1"/>
          </p:cNvSpPr>
          <p:nvPr>
            <p:ph type="sldNum" sz="quarter" idx="3"/>
          </p:nvPr>
        </p:nvSpPr>
        <p:spPr bwMode="auto">
          <a:xfrm>
            <a:off x="3854196" y="9431806"/>
            <a:ext cx="2945067" cy="498007"/>
          </a:xfrm>
          <a:prstGeom prst="rect">
            <a:avLst/>
          </a:prstGeom>
          <a:noFill/>
          <a:ln w="9525">
            <a:noFill/>
            <a:miter lim="800000"/>
            <a:headEnd/>
            <a:tailEnd/>
          </a:ln>
          <a:effectLst/>
        </p:spPr>
        <p:txBody>
          <a:bodyPr vert="horz" wrap="square" lIns="90424" tIns="45212" rIns="90424" bIns="45212" numCol="1" anchor="b" anchorCtr="0" compatLnSpc="1">
            <a:prstTxWarp prst="textNoShape">
              <a:avLst/>
            </a:prstTxWarp>
          </a:bodyPr>
          <a:lstStyle>
            <a:lvl1pPr algn="r" defTabSz="904365">
              <a:defRPr sz="1200"/>
            </a:lvl1pPr>
          </a:lstStyle>
          <a:p>
            <a:fld id="{1610067F-06CA-4522-97C1-30E604F16F98}" type="slidenum">
              <a:rPr lang="nn-NO"/>
              <a:pPr/>
              <a:t>‹#›</a:t>
            </a:fld>
            <a:endParaRPr lang="nn-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45067" cy="498007"/>
          </a:xfrm>
          <a:prstGeom prst="rect">
            <a:avLst/>
          </a:prstGeom>
          <a:noFill/>
          <a:ln w="9525">
            <a:noFill/>
            <a:miter lim="800000"/>
            <a:headEnd/>
            <a:tailEnd/>
          </a:ln>
          <a:effectLst/>
        </p:spPr>
        <p:txBody>
          <a:bodyPr vert="horz" wrap="square" lIns="90424" tIns="45212" rIns="90424" bIns="45212" numCol="1" anchor="t" anchorCtr="0" compatLnSpc="1">
            <a:prstTxWarp prst="textNoShape">
              <a:avLst/>
            </a:prstTxWarp>
          </a:bodyPr>
          <a:lstStyle>
            <a:lvl1pPr defTabSz="904365">
              <a:defRPr sz="1200"/>
            </a:lvl1pPr>
          </a:lstStyle>
          <a:p>
            <a:endParaRPr lang="nb-NO"/>
          </a:p>
        </p:txBody>
      </p:sp>
      <p:sp>
        <p:nvSpPr>
          <p:cNvPr id="91139" name="Rectangle 3"/>
          <p:cNvSpPr>
            <a:spLocks noGrp="1" noChangeArrowheads="1"/>
          </p:cNvSpPr>
          <p:nvPr>
            <p:ph type="dt" idx="1"/>
          </p:nvPr>
        </p:nvSpPr>
        <p:spPr bwMode="auto">
          <a:xfrm>
            <a:off x="3852596" y="0"/>
            <a:ext cx="2945067" cy="498007"/>
          </a:xfrm>
          <a:prstGeom prst="rect">
            <a:avLst/>
          </a:prstGeom>
          <a:noFill/>
          <a:ln w="9525">
            <a:noFill/>
            <a:miter lim="800000"/>
            <a:headEnd/>
            <a:tailEnd/>
          </a:ln>
          <a:effectLst/>
        </p:spPr>
        <p:txBody>
          <a:bodyPr vert="horz" wrap="square" lIns="90424" tIns="45212" rIns="90424" bIns="45212" numCol="1" anchor="t" anchorCtr="0" compatLnSpc="1">
            <a:prstTxWarp prst="textNoShape">
              <a:avLst/>
            </a:prstTxWarp>
          </a:bodyPr>
          <a:lstStyle>
            <a:lvl1pPr algn="r" defTabSz="904365">
              <a:defRPr sz="1200"/>
            </a:lvl1pPr>
          </a:lstStyle>
          <a:p>
            <a:endParaRPr lang="nb-NO"/>
          </a:p>
        </p:txBody>
      </p:sp>
      <p:sp>
        <p:nvSpPr>
          <p:cNvPr id="91140" name="Rectangle 4"/>
          <p:cNvSpPr>
            <a:spLocks noGrp="1" noRot="1" noChangeAspect="1" noChangeArrowheads="1" noTextEdit="1"/>
          </p:cNvSpPr>
          <p:nvPr>
            <p:ph type="sldImg" idx="2"/>
          </p:nvPr>
        </p:nvSpPr>
        <p:spPr bwMode="auto">
          <a:xfrm>
            <a:off x="831850" y="746125"/>
            <a:ext cx="5135563" cy="3719513"/>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0248" y="4716701"/>
            <a:ext cx="5438770" cy="4467697"/>
          </a:xfrm>
          <a:prstGeom prst="rect">
            <a:avLst/>
          </a:prstGeom>
          <a:noFill/>
          <a:ln w="9525">
            <a:noFill/>
            <a:miter lim="800000"/>
            <a:headEnd/>
            <a:tailEnd/>
          </a:ln>
          <a:effectLst/>
        </p:spPr>
        <p:txBody>
          <a:bodyPr vert="horz" wrap="square" lIns="90424" tIns="45212" rIns="90424" bIns="45212"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91142" name="Rectangle 6"/>
          <p:cNvSpPr>
            <a:spLocks noGrp="1" noChangeArrowheads="1"/>
          </p:cNvSpPr>
          <p:nvPr>
            <p:ph type="ftr" sz="quarter" idx="4"/>
          </p:nvPr>
        </p:nvSpPr>
        <p:spPr bwMode="auto">
          <a:xfrm>
            <a:off x="0" y="9430209"/>
            <a:ext cx="2945067" cy="498007"/>
          </a:xfrm>
          <a:prstGeom prst="rect">
            <a:avLst/>
          </a:prstGeom>
          <a:noFill/>
          <a:ln w="9525">
            <a:noFill/>
            <a:miter lim="800000"/>
            <a:headEnd/>
            <a:tailEnd/>
          </a:ln>
          <a:effectLst/>
        </p:spPr>
        <p:txBody>
          <a:bodyPr vert="horz" wrap="square" lIns="90424" tIns="45212" rIns="90424" bIns="45212" numCol="1" anchor="b" anchorCtr="0" compatLnSpc="1">
            <a:prstTxWarp prst="textNoShape">
              <a:avLst/>
            </a:prstTxWarp>
          </a:bodyPr>
          <a:lstStyle>
            <a:lvl1pPr defTabSz="904365">
              <a:defRPr sz="1200"/>
            </a:lvl1pPr>
          </a:lstStyle>
          <a:p>
            <a:endParaRPr lang="nb-NO"/>
          </a:p>
        </p:txBody>
      </p:sp>
      <p:sp>
        <p:nvSpPr>
          <p:cNvPr id="91143" name="Rectangle 7"/>
          <p:cNvSpPr>
            <a:spLocks noGrp="1" noChangeArrowheads="1"/>
          </p:cNvSpPr>
          <p:nvPr>
            <p:ph type="sldNum" sz="quarter" idx="5"/>
          </p:nvPr>
        </p:nvSpPr>
        <p:spPr bwMode="auto">
          <a:xfrm>
            <a:off x="3852596" y="9430209"/>
            <a:ext cx="2945067" cy="498007"/>
          </a:xfrm>
          <a:prstGeom prst="rect">
            <a:avLst/>
          </a:prstGeom>
          <a:noFill/>
          <a:ln w="9525">
            <a:noFill/>
            <a:miter lim="800000"/>
            <a:headEnd/>
            <a:tailEnd/>
          </a:ln>
          <a:effectLst/>
        </p:spPr>
        <p:txBody>
          <a:bodyPr vert="horz" wrap="square" lIns="90424" tIns="45212" rIns="90424" bIns="45212" numCol="1" anchor="b" anchorCtr="0" compatLnSpc="1">
            <a:prstTxWarp prst="textNoShape">
              <a:avLst/>
            </a:prstTxWarp>
          </a:bodyPr>
          <a:lstStyle>
            <a:lvl1pPr algn="r" defTabSz="904365">
              <a:defRPr sz="1200"/>
            </a:lvl1pPr>
          </a:lstStyle>
          <a:p>
            <a:fld id="{FE8E6C6E-0362-448A-9828-3C86E669DED9}" type="slidenum">
              <a:rPr lang="nb-NO"/>
              <a:pPr/>
              <a:t>‹#›</a:t>
            </a:fld>
            <a:endParaRPr 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amilieverden.no/Livet/Nils-gikk-i-skjort---for-sonnens-skyl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0A02E-E4D1-4241-9C83-47E89931A4F2}" type="slidenum">
              <a:rPr lang="nb-NO"/>
              <a:pPr/>
              <a:t>1</a:t>
            </a:fld>
            <a:endParaRPr lang="nb-NO"/>
          </a:p>
        </p:txBody>
      </p:sp>
      <p:sp>
        <p:nvSpPr>
          <p:cNvPr id="280578" name="Rectangle 2"/>
          <p:cNvSpPr>
            <a:spLocks noGrp="1" noRot="1" noChangeAspect="1" noChangeArrowheads="1" noTextEdit="1"/>
          </p:cNvSpPr>
          <p:nvPr>
            <p:ph type="sldImg"/>
          </p:nvPr>
        </p:nvSpPr>
        <p:spPr>
          <a:xfrm>
            <a:off x="831850" y="746125"/>
            <a:ext cx="5135563" cy="3719513"/>
          </a:xfrm>
          <a:ln/>
        </p:spPr>
      </p:sp>
      <p:sp>
        <p:nvSpPr>
          <p:cNvPr id="280579" name="Rectangle 3"/>
          <p:cNvSpPr>
            <a:spLocks noGrp="1" noChangeArrowheads="1"/>
          </p:cNvSpPr>
          <p:nvPr>
            <p:ph type="body" idx="1"/>
          </p:nvPr>
        </p:nvSpPr>
        <p:spPr/>
        <p:txBody>
          <a:bodyPr/>
          <a:lstStyle/>
          <a:p>
            <a:pPr marL="230086" indent="-230086">
              <a:buFontTx/>
              <a:buAutoNum type="arabicPeriod"/>
            </a:pPr>
            <a:r>
              <a:rPr lang="nb-NO" dirty="0" smtClean="0"/>
              <a:t>Bakgrunnen for prosjektet</a:t>
            </a:r>
          </a:p>
          <a:p>
            <a:endParaRPr lang="nb-NO" dirty="0" smtClean="0"/>
          </a:p>
          <a:p>
            <a:r>
              <a:rPr lang="nb-NO" dirty="0" smtClean="0"/>
              <a:t>Målet med prosjektet er å bedre kvaliteten på tjenestetilbudet i barnehagene i forhold til likestillingsperspektivet og å heve kunnskapsnivået på likestillingsområdet hos ansatte i barnehagene i Hedmark. </a:t>
            </a:r>
          </a:p>
          <a:p>
            <a:endParaRPr lang="nb-NO" dirty="0" smtClean="0"/>
          </a:p>
          <a:p>
            <a:r>
              <a:rPr lang="nb-NO" dirty="0" smtClean="0"/>
              <a:t>Nevne alle barnehagene som er med</a:t>
            </a:r>
          </a:p>
          <a:p>
            <a:r>
              <a:rPr lang="nb-NO" dirty="0" smtClean="0"/>
              <a:t> </a:t>
            </a:r>
          </a:p>
          <a:p>
            <a:r>
              <a:rPr lang="nb-NO" dirty="0" smtClean="0"/>
              <a:t>Likestillingssenteret foreslår at det gjennomføres tre felles samlinger for barnehagene med forelesninger, oppgaver og diskusjoner. Det vil bli lagt vekt på kunnskap om kjønn, praktisk likestillingsarbeid, metoder og prosjekt som arbeidsmetode med hovedvekt på utarbeiding av problemstilling, prosjektplan, rapport og tiltak. Vi vil legge vekt på at likestilling er noe som skal gjennomsyre alle aktiviteter, </a:t>
            </a:r>
            <a:r>
              <a:rPr lang="nb-NO" dirty="0" err="1" smtClean="0"/>
              <a:t>mainstreaming</a:t>
            </a:r>
            <a:r>
              <a:rPr lang="nb-NO" dirty="0" smtClean="0"/>
              <a:t>. Vi vil også utfordre deltagerne til å tenke gjennom hvordan likestilling kan være relevant i forhold til alle fagområdene i rammeplanen. I tillegg settes det av tid på til å arbeide med eget prosjekt og erfaringsutveksling mellom barnehagene.</a:t>
            </a:r>
          </a:p>
          <a:p>
            <a:r>
              <a:rPr lang="nb-NO" dirty="0" smtClean="0"/>
              <a:t> </a:t>
            </a:r>
          </a:p>
          <a:p>
            <a:r>
              <a:rPr lang="nb-NO" dirty="0" smtClean="0"/>
              <a:t>Likestillingssenteret vil være prosessveiledere. Det er satt av tid til veiledning i den enkelte barnehage i tilknytning til utarbeiding av prosjektplan, metode, gjennomføring av undersøkelser/kartlegging og utarbeiding av rapport med konkrete tiltak. I tillegg vil veieledning legge opp til at likestilling implementeres i barnehagens årsplaner og andre sentrale dokumenter. Forankring i sentrale dokumenter forplikter og tydeliggjør en satsing på å følge opp temaet. </a:t>
            </a:r>
          </a:p>
          <a:p>
            <a:r>
              <a:rPr lang="nb-NO" dirty="0" smtClean="0"/>
              <a:t> </a:t>
            </a:r>
          </a:p>
          <a:p>
            <a:r>
              <a:rPr lang="nb-NO" dirty="0" smtClean="0"/>
              <a:t>I budsjettet er det satt av tid til å møte hele personalet og eventuelt foreldrene. For å lykkes med arbeidet, er det vesentlig at hele personalgruppa involveres, slik at likestilling kan gjenspeiles i pedagogikken, og at gutter og jenter skal ha like muligheter til å bli sett og hørt og oppmuntres til å delta i alle aktiviteter, slik det er fastsatt i rammeplanen pkt. 1.3. </a:t>
            </a:r>
          </a:p>
          <a:p>
            <a:pPr marL="230086" indent="-230086">
              <a:buFontTx/>
              <a:buAutoNum type="arabicPeriod"/>
            </a:pPr>
            <a:endParaRPr 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31850" y="746125"/>
            <a:ext cx="5135563" cy="3719513"/>
          </a:xfrm>
        </p:spPr>
      </p:sp>
      <p:sp>
        <p:nvSpPr>
          <p:cNvPr id="3" name="Plassholder for notater 2"/>
          <p:cNvSpPr>
            <a:spLocks noGrp="1"/>
          </p:cNvSpPr>
          <p:nvPr>
            <p:ph type="body" idx="1"/>
          </p:nvPr>
        </p:nvSpPr>
        <p:spPr/>
        <p:txBody>
          <a:bodyPr>
            <a:normAutofit lnSpcReduction="10000"/>
          </a:bodyPr>
          <a:lstStyle/>
          <a:p>
            <a:pPr lvl="2"/>
            <a:r>
              <a:rPr lang="nb-NO" dirty="0" smtClean="0"/>
              <a:t>Likestilling mellom kjønnene skal gjenspeiles i barnehagens pedagogikk. Barnehagen skal oppdra barn til å møte og skape et likestilt samfunn. </a:t>
            </a:r>
          </a:p>
          <a:p>
            <a:pPr lvl="2"/>
            <a:endParaRPr lang="nb-NO" dirty="0" smtClean="0"/>
          </a:p>
          <a:p>
            <a:pPr lvl="2"/>
            <a:r>
              <a:rPr lang="nb-NO" dirty="0" smtClean="0"/>
              <a:t>Barnehagen skal bygge sin virksomhet på prinsippet om likestilling mellom de to kjønn. Gutter og jenter skal ha like muligheter til å bli sett og hørt og oppmuntres til å delta i felleskap i alle aktiviteter i barnehagen </a:t>
            </a:r>
            <a:r>
              <a:rPr lang="nb-NO" sz="1400" dirty="0" smtClean="0"/>
              <a:t>(Barnehagens verdigrunnlag 1.1</a:t>
            </a:r>
          </a:p>
          <a:p>
            <a:pPr lvl="2"/>
            <a:endParaRPr lang="nb-NO" sz="1400" dirty="0" smtClean="0"/>
          </a:p>
          <a:p>
            <a:pPr lvl="2"/>
            <a:r>
              <a:rPr lang="nb-NO" dirty="0" smtClean="0"/>
              <a:t>Likestilling mellom kjønnene skal gjenspeiles i barnehagens pedagogikk.</a:t>
            </a:r>
          </a:p>
          <a:p>
            <a:pPr lvl="2"/>
            <a:r>
              <a:rPr lang="nb-NO" dirty="0" smtClean="0"/>
              <a:t>Barnehagen skal oppdra barn til å møte og skape et likestilt samfunn. Barnehagen</a:t>
            </a:r>
          </a:p>
          <a:p>
            <a:pPr lvl="2"/>
            <a:r>
              <a:rPr lang="nb-NO" dirty="0" smtClean="0"/>
              <a:t>skal bygge sin virksomhet på prinsippet om likestilling mellom kjønn.</a:t>
            </a:r>
          </a:p>
          <a:p>
            <a:pPr lvl="2"/>
            <a:endParaRPr lang="nb-NO" dirty="0" smtClean="0"/>
          </a:p>
          <a:p>
            <a:pPr lvl="2"/>
            <a:r>
              <a:rPr lang="nb-NO" dirty="0" smtClean="0"/>
              <a:t>Gutter og jenter skal ha like muligheter til å bli sett og hørt og oppmuntres til</a:t>
            </a:r>
          </a:p>
          <a:p>
            <a:pPr lvl="2"/>
            <a:r>
              <a:rPr lang="nb-NO" dirty="0" smtClean="0"/>
              <a:t>å delta i felleskap i alle aktiviteter i barnehagen. </a:t>
            </a:r>
          </a:p>
          <a:p>
            <a:pPr lvl="2"/>
            <a:endParaRPr lang="nb-NO" dirty="0" smtClean="0"/>
          </a:p>
          <a:p>
            <a:pPr lvl="2"/>
            <a:r>
              <a:rPr lang="nb-NO" dirty="0" smtClean="0"/>
              <a:t>Personalet må reflektere over</a:t>
            </a:r>
          </a:p>
          <a:p>
            <a:pPr lvl="2"/>
            <a:r>
              <a:rPr lang="nb-NO" dirty="0" smtClean="0"/>
              <a:t>sine egne holdninger til og samfunnets forventninger til gutter og jenter. D</a:t>
            </a: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11</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31850" y="746125"/>
            <a:ext cx="5135563" cy="3719513"/>
          </a:xfrm>
        </p:spPr>
      </p:sp>
      <p:sp>
        <p:nvSpPr>
          <p:cNvPr id="3" name="Plassholder for notater 2"/>
          <p:cNvSpPr>
            <a:spLocks noGrp="1"/>
          </p:cNvSpPr>
          <p:nvPr>
            <p:ph type="body" idx="1"/>
          </p:nvPr>
        </p:nvSpPr>
        <p:spPr/>
        <p:txBody>
          <a:bodyPr>
            <a:normAutofit/>
          </a:bodyPr>
          <a:lstStyle/>
          <a:p>
            <a:r>
              <a:rPr lang="nb-NO" dirty="0" smtClean="0"/>
              <a:t>Konkrete tips</a:t>
            </a: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12</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31850" y="746125"/>
            <a:ext cx="5135563" cy="3719513"/>
          </a:xfrm>
        </p:spPr>
      </p:sp>
      <p:sp>
        <p:nvSpPr>
          <p:cNvPr id="3" name="Plassholder for notater 2"/>
          <p:cNvSpPr>
            <a:spLocks noGrp="1"/>
          </p:cNvSpPr>
          <p:nvPr>
            <p:ph type="body" idx="1"/>
          </p:nvPr>
        </p:nvSpPr>
        <p:spPr/>
        <p:txBody>
          <a:bodyPr>
            <a:normAutofit/>
          </a:bodyPr>
          <a:lstStyle/>
          <a:p>
            <a:r>
              <a:rPr lang="nb-NO" dirty="0" smtClean="0"/>
              <a:t>Regjeringen ønsker å gi en mest mulig samlet framstilling av politiske mål strategier og tiltak for likestilling mellom kjønnene. Planen skal være et hjelpemiddel til å gjennomføre og videreutvikle likestillingspolitikken i årene framover.</a:t>
            </a:r>
          </a:p>
          <a:p>
            <a:endParaRPr lang="nb-NO" dirty="0" smtClean="0"/>
          </a:p>
          <a:p>
            <a:r>
              <a:rPr lang="nb-NO" dirty="0" smtClean="0"/>
              <a:t>Innledningen: </a:t>
            </a:r>
          </a:p>
          <a:p>
            <a:r>
              <a:rPr lang="nb-NO" dirty="0" smtClean="0"/>
              <a:t>Like muligheter og rettigheter for kvinner og menn er grunnleggende menneskerettigheter. I tillegg er likestilling lønnsomt. Norge er kåret til et av verdens beste land å bo i. satsing på et likestilt samfunn er en viktig forklaring på dette. Ved å sikre like muligheter for alle, både kvinner og menn, vil et land oppnå framgang både sosialt, </a:t>
            </a:r>
            <a:r>
              <a:rPr lang="nb-NO" dirty="0" err="1" smtClean="0"/>
              <a:t>økonisk</a:t>
            </a:r>
            <a:r>
              <a:rPr lang="nb-NO" dirty="0" smtClean="0"/>
              <a:t> og politisk. Derfor står likestilling sentralt i FNs tusenårsmål, og er et av innsatsområdene i regjeringens utviklingspolitikk.</a:t>
            </a:r>
          </a:p>
          <a:p>
            <a:endParaRPr lang="nb-NO" dirty="0" smtClean="0"/>
          </a:p>
          <a:p>
            <a:r>
              <a:rPr lang="nb-NO" b="1" dirty="0" smtClean="0"/>
              <a:t>Øke bevisstheten om likestilling i barnehage og skole</a:t>
            </a:r>
          </a:p>
          <a:p>
            <a:r>
              <a:rPr lang="nb-NO" b="1" dirty="0" smtClean="0"/>
              <a:t>Fremme likestilling</a:t>
            </a:r>
          </a:p>
          <a:p>
            <a:r>
              <a:rPr lang="nb-NO" b="1" dirty="0" smtClean="0"/>
              <a:t>Motarbeide alle former for diskriminering</a:t>
            </a:r>
          </a:p>
          <a:p>
            <a:r>
              <a:rPr lang="nb-NO" b="1" dirty="0" smtClean="0"/>
              <a:t>20 % menn i barnehager</a:t>
            </a:r>
          </a:p>
          <a:p>
            <a:r>
              <a:rPr lang="nb-NO" b="1" dirty="0" smtClean="0"/>
              <a:t>Jevnere kjønnsbalanse blant studenter</a:t>
            </a:r>
          </a:p>
          <a:p>
            <a:endParaRPr lang="nb-NO" b="1" dirty="0" smtClean="0"/>
          </a:p>
          <a:p>
            <a:endParaRPr lang="nb-NO" b="1" dirty="0" smtClean="0"/>
          </a:p>
          <a:p>
            <a:r>
              <a:rPr lang="nb-NO" b="1" dirty="0" smtClean="0"/>
              <a:t>Pl</a:t>
            </a:r>
            <a:r>
              <a:rPr lang="nb-NO" dirty="0" smtClean="0"/>
              <a:t>anen er delt inn i 9 målområder. Det er sammenheng mellom målområdene. </a:t>
            </a: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14</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31850" y="746125"/>
            <a:ext cx="5135563" cy="3719513"/>
          </a:xfrm>
        </p:spPr>
      </p:sp>
      <p:sp>
        <p:nvSpPr>
          <p:cNvPr id="3" name="Plassholder for notater 2"/>
          <p:cNvSpPr>
            <a:spLocks noGrp="1"/>
          </p:cNvSpPr>
          <p:nvPr>
            <p:ph type="body" idx="1"/>
          </p:nvPr>
        </p:nvSpPr>
        <p:spPr/>
        <p:txBody>
          <a:bodyPr>
            <a:normAutofit lnSpcReduction="10000"/>
          </a:bodyPr>
          <a:lstStyle/>
          <a:p>
            <a:r>
              <a:rPr lang="nb-NO" dirty="0" smtClean="0"/>
              <a:t>Alle barn går i barnehage.</a:t>
            </a:r>
            <a:r>
              <a:rPr lang="nb-NO" baseline="0" dirty="0" smtClean="0"/>
              <a:t> </a:t>
            </a:r>
          </a:p>
          <a:p>
            <a:r>
              <a:rPr lang="nb-NO" baseline="0" dirty="0" smtClean="0"/>
              <a:t>Grunnmuren i opplæringssystemet. </a:t>
            </a:r>
            <a:r>
              <a:rPr lang="nb-NO" baseline="0" dirty="0" err="1" smtClean="0"/>
              <a:t>Bhg</a:t>
            </a:r>
            <a:r>
              <a:rPr lang="nb-NO" baseline="0" dirty="0" smtClean="0"/>
              <a:t> har en viktig rolle som formidler av kunnskap og holdninger.</a:t>
            </a:r>
          </a:p>
          <a:p>
            <a:endParaRPr lang="nb-NO" baseline="0" dirty="0" smtClean="0"/>
          </a:p>
          <a:p>
            <a:r>
              <a:rPr lang="nb-NO" baseline="0" dirty="0" smtClean="0"/>
              <a:t>Deltid, omsorg, lønn, yrke, skoleresultater, makt </a:t>
            </a:r>
          </a:p>
          <a:p>
            <a:endParaRPr lang="nb-NO" baseline="0" dirty="0" smtClean="0"/>
          </a:p>
          <a:p>
            <a:r>
              <a:rPr lang="nb-NO" baseline="0" dirty="0" smtClean="0"/>
              <a:t>Kjønnsrollemønsteret /kjønnsidentitet dannes mens barna går i </a:t>
            </a:r>
            <a:r>
              <a:rPr lang="nb-NO" baseline="0" dirty="0" err="1" smtClean="0"/>
              <a:t>bhg</a:t>
            </a:r>
            <a:r>
              <a:rPr lang="nb-NO" baseline="0" dirty="0" smtClean="0"/>
              <a:t>.</a:t>
            </a:r>
          </a:p>
          <a:p>
            <a:endParaRPr lang="nb-NO" baseline="0" dirty="0" smtClean="0"/>
          </a:p>
          <a:p>
            <a:r>
              <a:rPr lang="nb-NO" baseline="0" dirty="0" smtClean="0"/>
              <a:t>Det er lovfestet, rammeplan og handlingsplan</a:t>
            </a:r>
          </a:p>
          <a:p>
            <a:endParaRPr lang="nb-NO" baseline="0" dirty="0" smtClean="0"/>
          </a:p>
          <a:p>
            <a:r>
              <a:rPr lang="nb-NO" baseline="0" dirty="0" smtClean="0"/>
              <a:t>Undersøkelser ”Alle teller mer” og ”Nye barnehager i gamle spor?” viser at arbeidet prioriteres i liten grad, bevissthets- og kunnskapsnivået er lavt.</a:t>
            </a:r>
          </a:p>
          <a:p>
            <a:endParaRPr lang="nb-NO" baseline="0" dirty="0" smtClean="0"/>
          </a:p>
          <a:p>
            <a:pPr>
              <a:buFontTx/>
              <a:buNone/>
            </a:pPr>
            <a:r>
              <a:rPr lang="nb-NO" baseline="0" dirty="0" smtClean="0"/>
              <a:t>9 % menn i </a:t>
            </a:r>
            <a:r>
              <a:rPr lang="nb-NO" baseline="0" dirty="0" err="1" smtClean="0"/>
              <a:t>bhg</a:t>
            </a:r>
            <a:r>
              <a:rPr lang="nb-NO" baseline="0" dirty="0" smtClean="0"/>
              <a:t>.</a:t>
            </a:r>
            <a:r>
              <a:rPr lang="nn-NO" dirty="0" smtClean="0">
                <a:latin typeface="Dax-Regular" charset="0"/>
                <a:ea typeface="ＭＳ Ｐゴシック" pitchFamily="34" charset="-128"/>
              </a:rPr>
              <a:t> ” </a:t>
            </a:r>
            <a:r>
              <a:rPr lang="nn-NO" dirty="0" err="1" smtClean="0">
                <a:latin typeface="Dax-Regular" charset="0"/>
                <a:ea typeface="ＭＳ Ｐゴシック" pitchFamily="34" charset="-128"/>
              </a:rPr>
              <a:t>Jeg</a:t>
            </a:r>
            <a:r>
              <a:rPr lang="nn-NO" dirty="0" smtClean="0">
                <a:latin typeface="Dax-Regular" charset="0"/>
                <a:ea typeface="ＭＳ Ｐゴシック" pitchFamily="34" charset="-128"/>
              </a:rPr>
              <a:t> vil </a:t>
            </a:r>
            <a:r>
              <a:rPr lang="nn-NO" noProof="1" smtClean="0">
                <a:latin typeface="Dax-Regular" charset="0"/>
                <a:ea typeface="ＭＳ Ｐゴシック" pitchFamily="34" charset="-128"/>
              </a:rPr>
              <a:t>ikke</a:t>
            </a:r>
            <a:r>
              <a:rPr lang="nn-NO" dirty="0" smtClean="0">
                <a:latin typeface="Dax-Regular" charset="0"/>
                <a:ea typeface="ＭＳ Ｐゴシック" pitchFamily="34" charset="-128"/>
              </a:rPr>
              <a:t> at kjønn skal avgjøre </a:t>
            </a:r>
            <a:r>
              <a:rPr lang="nb-NO" dirty="0" smtClean="0">
                <a:latin typeface="Dax-Regular" charset="0"/>
                <a:ea typeface="ＭＳ Ｐゴシック" pitchFamily="34" charset="-128"/>
              </a:rPr>
              <a:t>hvordan</a:t>
            </a:r>
            <a:r>
              <a:rPr lang="nn-NO" dirty="0" smtClean="0">
                <a:latin typeface="Dax-Regular" charset="0"/>
                <a:ea typeface="ＭＳ Ｐゴシック" pitchFamily="34" charset="-128"/>
              </a:rPr>
              <a:t> det går deg i livet, </a:t>
            </a:r>
            <a:r>
              <a:rPr lang="nn-NO" dirty="0" err="1" smtClean="0">
                <a:latin typeface="Dax-Regular" charset="0"/>
                <a:ea typeface="ＭＳ Ｐゴシック" pitchFamily="34" charset="-128"/>
              </a:rPr>
              <a:t>hvor</a:t>
            </a:r>
            <a:r>
              <a:rPr lang="nn-NO" dirty="0" smtClean="0">
                <a:latin typeface="Dax-Regular" charset="0"/>
                <a:ea typeface="ＭＳ Ｐゴシック" pitchFamily="34" charset="-128"/>
              </a:rPr>
              <a:t> mye du kommer til å </a:t>
            </a:r>
            <a:r>
              <a:rPr lang="nn-NO" dirty="0" err="1" smtClean="0">
                <a:latin typeface="Dax-Regular" charset="0"/>
                <a:ea typeface="ＭＳ Ｐゴシック" pitchFamily="34" charset="-128"/>
              </a:rPr>
              <a:t>tjene</a:t>
            </a:r>
            <a:r>
              <a:rPr lang="nn-NO" dirty="0" smtClean="0">
                <a:latin typeface="Dax-Regular" charset="0"/>
                <a:ea typeface="ＭＳ Ｐゴシック" pitchFamily="34" charset="-128"/>
              </a:rPr>
              <a:t>, </a:t>
            </a:r>
            <a:r>
              <a:rPr lang="nn-NO" dirty="0" err="1" smtClean="0">
                <a:latin typeface="Dax-Regular" charset="0"/>
                <a:ea typeface="ＭＳ Ｐゴシック" pitchFamily="34" charset="-128"/>
              </a:rPr>
              <a:t>hva</a:t>
            </a:r>
            <a:r>
              <a:rPr lang="nn-NO" dirty="0" smtClean="0">
                <a:latin typeface="Dax-Regular" charset="0"/>
                <a:ea typeface="ＭＳ Ｐゴシック" pitchFamily="34" charset="-128"/>
              </a:rPr>
              <a:t> slags omsorgspraksis du kommer til å utøve, </a:t>
            </a:r>
            <a:r>
              <a:rPr lang="nn-NO" dirty="0" err="1" smtClean="0">
                <a:latin typeface="Dax-Regular" charset="0"/>
                <a:ea typeface="ＭＳ Ｐゴシック" pitchFamily="34" charset="-128"/>
              </a:rPr>
              <a:t>hvor</a:t>
            </a:r>
            <a:r>
              <a:rPr lang="nn-NO" dirty="0" smtClean="0">
                <a:latin typeface="Dax-Regular" charset="0"/>
                <a:ea typeface="ＭＳ Ｐゴシック" pitchFamily="34" charset="-128"/>
              </a:rPr>
              <a:t> lenge du kommer til å </a:t>
            </a:r>
            <a:r>
              <a:rPr lang="nn-NO" dirty="0" err="1" smtClean="0">
                <a:latin typeface="Dax-Regular" charset="0"/>
                <a:ea typeface="ＭＳ Ｐゴシック" pitchFamily="34" charset="-128"/>
              </a:rPr>
              <a:t>leve.Om</a:t>
            </a:r>
            <a:r>
              <a:rPr lang="nn-NO" dirty="0" smtClean="0">
                <a:latin typeface="Dax-Regular" charset="0"/>
                <a:ea typeface="ＭＳ Ｐゴシック" pitchFamily="34" charset="-128"/>
              </a:rPr>
              <a:t> du har </a:t>
            </a:r>
            <a:r>
              <a:rPr lang="nn-NO" dirty="0" err="1" smtClean="0">
                <a:latin typeface="Dax-Regular" charset="0"/>
                <a:ea typeface="ＭＳ Ｐゴシック" pitchFamily="34" charset="-128"/>
              </a:rPr>
              <a:t>vokst</a:t>
            </a:r>
            <a:r>
              <a:rPr lang="nn-NO" dirty="0" smtClean="0">
                <a:latin typeface="Dax-Regular" charset="0"/>
                <a:ea typeface="ＭＳ Ｐゴシック" pitchFamily="34" charset="-128"/>
              </a:rPr>
              <a:t> opp som </a:t>
            </a:r>
            <a:r>
              <a:rPr lang="nn-NO" dirty="0" err="1" smtClean="0">
                <a:latin typeface="Dax-Regular" charset="0"/>
                <a:ea typeface="ＭＳ Ｐゴシック" pitchFamily="34" charset="-128"/>
              </a:rPr>
              <a:t>gutt</a:t>
            </a:r>
            <a:r>
              <a:rPr lang="nn-NO" dirty="0" smtClean="0">
                <a:latin typeface="Dax-Regular" charset="0"/>
                <a:ea typeface="ＭＳ Ｐゴシック" pitchFamily="34" charset="-128"/>
              </a:rPr>
              <a:t> eller jente er </a:t>
            </a:r>
            <a:r>
              <a:rPr lang="nn-NO" dirty="0" err="1" smtClean="0">
                <a:latin typeface="Dax-Regular" charset="0"/>
                <a:ea typeface="ＭＳ Ｐゴシック" pitchFamily="34" charset="-128"/>
              </a:rPr>
              <a:t>imidlertid</a:t>
            </a:r>
            <a:r>
              <a:rPr lang="nn-NO" dirty="0" smtClean="0">
                <a:latin typeface="Dax-Regular" charset="0"/>
                <a:ea typeface="ＭＳ Ｐゴシック" pitchFamily="34" charset="-128"/>
              </a:rPr>
              <a:t> </a:t>
            </a:r>
            <a:r>
              <a:rPr lang="nn-NO" dirty="0" err="1" smtClean="0">
                <a:latin typeface="Dax-Regular" charset="0"/>
                <a:ea typeface="ＭＳ Ｐゴシック" pitchFamily="34" charset="-128"/>
              </a:rPr>
              <a:t>fortsatt</a:t>
            </a:r>
            <a:r>
              <a:rPr lang="nn-NO" dirty="0" smtClean="0">
                <a:latin typeface="Dax-Regular" charset="0"/>
                <a:ea typeface="ＭＳ Ｐゴシック" pitchFamily="34" charset="-128"/>
              </a:rPr>
              <a:t> </a:t>
            </a:r>
            <a:r>
              <a:rPr lang="nn-NO" dirty="0" err="1" smtClean="0">
                <a:latin typeface="Dax-Regular" charset="0"/>
                <a:ea typeface="ＭＳ Ｐゴシック" pitchFamily="34" charset="-128"/>
              </a:rPr>
              <a:t>utslagsgivende</a:t>
            </a:r>
            <a:r>
              <a:rPr lang="nn-NO" dirty="0" smtClean="0">
                <a:latin typeface="Dax-Regular" charset="0"/>
                <a:ea typeface="ＭＳ Ｐゴシック" pitchFamily="34" charset="-128"/>
              </a:rPr>
              <a:t> for spørsmål som disse, ofte i kombinasjon med klassebakgrunn og </a:t>
            </a:r>
            <a:r>
              <a:rPr lang="nn-NO" dirty="0" err="1" smtClean="0">
                <a:latin typeface="Dax-Regular" charset="0"/>
                <a:ea typeface="ＭＳ Ｐゴシック" pitchFamily="34" charset="-128"/>
              </a:rPr>
              <a:t>hvor</a:t>
            </a:r>
            <a:r>
              <a:rPr lang="nn-NO" dirty="0" smtClean="0">
                <a:latin typeface="Dax-Regular" charset="0"/>
                <a:ea typeface="ＭＳ Ｐゴシック" pitchFamily="34" charset="-128"/>
              </a:rPr>
              <a:t> familien din kommer </a:t>
            </a:r>
            <a:r>
              <a:rPr lang="nn-NO" dirty="0" err="1" smtClean="0">
                <a:latin typeface="Dax-Regular" charset="0"/>
                <a:ea typeface="ＭＳ Ｐゴシック" pitchFamily="34" charset="-128"/>
              </a:rPr>
              <a:t>fra</a:t>
            </a:r>
            <a:r>
              <a:rPr lang="nn-NO" dirty="0" smtClean="0">
                <a:latin typeface="Dax-Regular" charset="0"/>
                <a:ea typeface="ＭＳ Ｐゴシック" pitchFamily="34" charset="-128"/>
              </a:rPr>
              <a:t>"</a:t>
            </a:r>
          </a:p>
          <a:p>
            <a:endParaRPr lang="nn-NO" sz="1100" dirty="0" smtClean="0">
              <a:latin typeface="Dax-Regular" charset="0"/>
              <a:ea typeface="ＭＳ Ｐゴシック" pitchFamily="34" charset="-128"/>
            </a:endParaRPr>
          </a:p>
          <a:p>
            <a:pPr>
              <a:buFont typeface="Arial" pitchFamily="34" charset="0"/>
              <a:buNone/>
            </a:pPr>
            <a:r>
              <a:rPr lang="nn-NO" sz="1100" dirty="0" smtClean="0">
                <a:latin typeface="Dax-Regular" charset="0"/>
                <a:ea typeface="ＭＳ Ｐゴシック" pitchFamily="34" charset="-128"/>
              </a:rPr>
              <a:t>	Ulf </a:t>
            </a:r>
            <a:r>
              <a:rPr lang="nn-NO" sz="1100" dirty="0" err="1" smtClean="0">
                <a:latin typeface="Dax-Regular" charset="0"/>
                <a:ea typeface="ＭＳ Ｐゴシック" pitchFamily="34" charset="-128"/>
              </a:rPr>
              <a:t>Rikter</a:t>
            </a:r>
            <a:r>
              <a:rPr lang="nn-NO" sz="1100" dirty="0" smtClean="0">
                <a:latin typeface="Dax-Regular" charset="0"/>
                <a:ea typeface="ＭＳ Ｐゴシック" pitchFamily="34" charset="-128"/>
              </a:rPr>
              <a:t> Svendsen, </a:t>
            </a:r>
            <a:br>
              <a:rPr lang="nn-NO" sz="1100" dirty="0" smtClean="0">
                <a:latin typeface="Dax-Regular" charset="0"/>
                <a:ea typeface="ＭＳ Ｐゴシック" pitchFamily="34" charset="-128"/>
              </a:rPr>
            </a:br>
            <a:r>
              <a:rPr lang="nn-NO" sz="1100" dirty="0" smtClean="0">
                <a:latin typeface="Dax-Regular" charset="0"/>
                <a:ea typeface="ＭＳ Ｐゴシック" pitchFamily="34" charset="-128"/>
              </a:rPr>
              <a:t>Reform (ressurssenter for menn)</a:t>
            </a:r>
          </a:p>
          <a:p>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15</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17</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r>
              <a:rPr lang="nb-NO" dirty="0" smtClean="0"/>
              <a:t>Alle har erfaringer som vil ha betydning for egne holdninger og egen praksis. Det er ofte et godt utgangspunkt å begynne med seg selv og reflektere over egne erfaringer, og bli bevisst egne holdninger. Barnehager som har jobbet med likestilling og likeverd oppdager ofte at personalet gjør systematisk forskjell på gutter og jenter. Selv om de har et ideal om å behandle barn individuelt og å gi gutter og jenter like muligheter blir det ikke alltid slik. De fleste er kjønnede i egen praksis - også pedagoger. Alle som arbeider i barnehagen har egne erfaringer som vil påvirke hva en sier og gjør, det er derfor verdt å tenke igjennom egen og andres praksis.</a:t>
            </a:r>
          </a:p>
          <a:p>
            <a:endParaRPr lang="nb-NO" dirty="0" smtClean="0"/>
          </a:p>
          <a:p>
            <a:pPr rtl="0" fontAlgn="base"/>
            <a:r>
              <a:rPr lang="nb-NO" sz="1200" kern="1200" dirty="0" smtClean="0">
                <a:solidFill>
                  <a:schemeClr val="tx1"/>
                </a:solidFill>
                <a:latin typeface="Times New Roman" pitchFamily="18" charset="0"/>
                <a:ea typeface="+mn-ea"/>
                <a:cs typeface="+mn-cs"/>
              </a:rPr>
              <a:t>NOEN TIPS TIL HVORDAN JOBBE MED EGNE HOLDNINGER:</a:t>
            </a:r>
            <a:endParaRPr lang="nb-NO" dirty="0" smtClean="0"/>
          </a:p>
          <a:p>
            <a:pPr rtl="0" fontAlgn="base"/>
            <a:r>
              <a:rPr lang="nb-NO" sz="1200" kern="1200" dirty="0" smtClean="0">
                <a:solidFill>
                  <a:schemeClr val="tx1"/>
                </a:solidFill>
                <a:latin typeface="Times New Roman" pitchFamily="18" charset="0"/>
                <a:ea typeface="+mn-ea"/>
                <a:cs typeface="+mn-cs"/>
              </a:rPr>
              <a:t>• La hver ansatt få tenke igjennom relevante spørsmål om kjønn og likestilling før drøftninger gjennomføres i grupper.</a:t>
            </a:r>
            <a:endParaRPr lang="nb-NO" dirty="0" smtClean="0"/>
          </a:p>
          <a:p>
            <a:pPr rtl="0" fontAlgn="base"/>
            <a:r>
              <a:rPr lang="nb-NO" sz="1200" kern="1200" dirty="0" smtClean="0">
                <a:solidFill>
                  <a:schemeClr val="tx1"/>
                </a:solidFill>
                <a:latin typeface="Times New Roman" pitchFamily="18" charset="0"/>
                <a:ea typeface="+mn-ea"/>
                <a:cs typeface="+mn-cs"/>
              </a:rPr>
              <a:t>• Bruk pedagogisk sol både individuelt og senere i grupper.</a:t>
            </a:r>
            <a:endParaRPr lang="nb-NO" dirty="0" smtClean="0"/>
          </a:p>
          <a:p>
            <a:pPr rtl="0" fontAlgn="base"/>
            <a:r>
              <a:rPr lang="nb-NO" sz="1200" kern="1200" dirty="0" smtClean="0">
                <a:solidFill>
                  <a:schemeClr val="tx1"/>
                </a:solidFill>
                <a:latin typeface="Times New Roman" pitchFamily="18" charset="0"/>
                <a:ea typeface="+mn-ea"/>
                <a:cs typeface="+mn-cs"/>
              </a:rPr>
              <a:t>• Bruk verdispillet, det utfordrer på egne verdier og holdninger.</a:t>
            </a:r>
            <a:endParaRPr lang="nb-NO" dirty="0" smtClean="0"/>
          </a:p>
          <a:p>
            <a:pPr rtl="0" fontAlgn="base"/>
            <a:r>
              <a:rPr lang="nb-NO" sz="1200" kern="1200" dirty="0" smtClean="0">
                <a:solidFill>
                  <a:schemeClr val="tx1"/>
                </a:solidFill>
                <a:latin typeface="Times New Roman" pitchFamily="18" charset="0"/>
                <a:ea typeface="+mn-ea"/>
                <a:cs typeface="+mn-cs"/>
              </a:rPr>
              <a:t>• Skriv ned praksisfortellinger og del med hverandre på team- eller personalmøter.</a:t>
            </a:r>
            <a:endParaRPr lang="nb-NO" dirty="0" smtClean="0"/>
          </a:p>
          <a:p>
            <a:pPr rtl="0" fontAlgn="base"/>
            <a:r>
              <a:rPr lang="nb-NO" sz="1200" kern="1200" dirty="0" smtClean="0">
                <a:solidFill>
                  <a:schemeClr val="tx1"/>
                </a:solidFill>
                <a:latin typeface="Times New Roman" pitchFamily="18" charset="0"/>
                <a:ea typeface="+mn-ea"/>
                <a:cs typeface="+mn-cs"/>
              </a:rPr>
              <a:t>SPØRSMÅL TIL REFLEKSJON</a:t>
            </a:r>
            <a:endParaRPr lang="nb-NO" dirty="0" smtClean="0"/>
          </a:p>
          <a:p>
            <a:pPr rtl="0" fontAlgn="base"/>
            <a:r>
              <a:rPr lang="nb-NO" sz="1200" kern="1200" dirty="0" smtClean="0">
                <a:solidFill>
                  <a:schemeClr val="tx1"/>
                </a:solidFill>
                <a:latin typeface="Times New Roman" pitchFamily="18" charset="0"/>
                <a:ea typeface="+mn-ea"/>
                <a:cs typeface="+mn-cs"/>
              </a:rPr>
              <a:t>Tenk tilbake på egen barndom:</a:t>
            </a:r>
            <a:endParaRPr lang="nb-NO" dirty="0" smtClean="0"/>
          </a:p>
          <a:p>
            <a:pPr rtl="0" fontAlgn="base"/>
            <a:r>
              <a:rPr lang="nb-NO" sz="1200" kern="1200" dirty="0" smtClean="0">
                <a:solidFill>
                  <a:schemeClr val="tx1"/>
                </a:solidFill>
                <a:latin typeface="Times New Roman" pitchFamily="18" charset="0"/>
                <a:ea typeface="+mn-ea"/>
                <a:cs typeface="+mn-cs"/>
              </a:rPr>
              <a:t>• Situasjoner der du likte å være gutt eller jente. Hadde du noen privilegier som gutt eller jente? Hvilke?</a:t>
            </a:r>
            <a:endParaRPr lang="nb-NO" dirty="0" smtClean="0"/>
          </a:p>
          <a:p>
            <a:pPr rtl="0" fontAlgn="base"/>
            <a:r>
              <a:rPr lang="nb-NO" sz="1200" kern="1200" dirty="0" smtClean="0">
                <a:solidFill>
                  <a:schemeClr val="tx1"/>
                </a:solidFill>
                <a:latin typeface="Times New Roman" pitchFamily="18" charset="0"/>
                <a:ea typeface="+mn-ea"/>
                <a:cs typeface="+mn-cs"/>
              </a:rPr>
              <a:t>• Situasjoner der andre barn eller voksne prøvde å hindre deg i å gjøre visse ting fordi du var gutt eller jente. Hva tenkte du da? Hvilke følelser opplevde du?</a:t>
            </a:r>
            <a:endParaRPr lang="nb-NO" dirty="0" smtClean="0"/>
          </a:p>
          <a:p>
            <a:pPr rtl="0" fontAlgn="base"/>
            <a:r>
              <a:rPr lang="nb-NO" sz="1200" kern="1200" dirty="0" smtClean="0">
                <a:solidFill>
                  <a:schemeClr val="tx1"/>
                </a:solidFill>
                <a:latin typeface="Times New Roman" pitchFamily="18" charset="0"/>
                <a:ea typeface="+mn-ea"/>
                <a:cs typeface="+mn-cs"/>
              </a:rPr>
              <a:t>• Hva betyr disse erfaringene for ditt arbeid i barnehagen?</a:t>
            </a:r>
            <a:endParaRPr lang="nb-NO" dirty="0" smtClean="0"/>
          </a:p>
          <a:p>
            <a:pPr rtl="0" fontAlgn="base"/>
            <a:r>
              <a:rPr lang="nb-NO" sz="1200" kern="1200" dirty="0" smtClean="0">
                <a:solidFill>
                  <a:schemeClr val="tx1"/>
                </a:solidFill>
                <a:latin typeface="Times New Roman" pitchFamily="18" charset="0"/>
                <a:ea typeface="+mn-ea"/>
                <a:cs typeface="+mn-cs"/>
              </a:rPr>
              <a:t>Tenk igjennom hvordan du møter gutter og jenter:</a:t>
            </a:r>
            <a:endParaRPr lang="nb-NO" dirty="0" smtClean="0"/>
          </a:p>
          <a:p>
            <a:pPr rtl="0" fontAlgn="base"/>
            <a:r>
              <a:rPr lang="nb-NO" sz="1200" kern="1200" dirty="0" smtClean="0">
                <a:solidFill>
                  <a:schemeClr val="tx1"/>
                </a:solidFill>
                <a:latin typeface="Times New Roman" pitchFamily="18" charset="0"/>
                <a:ea typeface="+mn-ea"/>
                <a:cs typeface="+mn-cs"/>
              </a:rPr>
              <a:t>• Hvordan er ditt kroppsspråk når du snakker til jenter? hvordan er kroppsspråket når du snakker til gutter?</a:t>
            </a:r>
            <a:endParaRPr lang="nb-NO" dirty="0" smtClean="0"/>
          </a:p>
          <a:p>
            <a:pPr rtl="0" fontAlgn="base"/>
            <a:r>
              <a:rPr lang="nb-NO" sz="1200" kern="1200" dirty="0" smtClean="0">
                <a:solidFill>
                  <a:schemeClr val="tx1"/>
                </a:solidFill>
                <a:latin typeface="Times New Roman" pitchFamily="18" charset="0"/>
                <a:ea typeface="+mn-ea"/>
                <a:cs typeface="+mn-cs"/>
              </a:rPr>
              <a:t>• Hvordan er ditt ordvalg og tonefall når du snakker til jenter? Hvordan er ditt ordvalg og tonefall når du snakker til gutter?</a:t>
            </a:r>
            <a:endParaRPr lang="nb-NO" dirty="0" smtClean="0"/>
          </a:p>
          <a:p>
            <a:pPr rtl="0" fontAlgn="base"/>
            <a:r>
              <a:rPr lang="nb-NO" sz="1200" kern="1200" dirty="0" smtClean="0">
                <a:solidFill>
                  <a:schemeClr val="tx1"/>
                </a:solidFill>
                <a:latin typeface="Times New Roman" pitchFamily="18" charset="0"/>
                <a:ea typeface="+mn-ea"/>
                <a:cs typeface="+mn-cs"/>
              </a:rPr>
              <a:t>• Hvilken verdi setter du på forskjellige leker og aktiviteter – er dette avhengig av kjønn?</a:t>
            </a:r>
            <a:endParaRPr lang="nb-NO" dirty="0" smtClean="0"/>
          </a:p>
          <a:p>
            <a:pPr rtl="0" fontAlgn="base"/>
            <a:r>
              <a:rPr lang="nb-NO" sz="1200" kern="1200" dirty="0" smtClean="0">
                <a:solidFill>
                  <a:schemeClr val="tx1"/>
                </a:solidFill>
                <a:latin typeface="Times New Roman" pitchFamily="18" charset="0"/>
                <a:ea typeface="+mn-ea"/>
                <a:cs typeface="+mn-cs"/>
              </a:rPr>
              <a:t>• Hvilke aktiviteter tar du initiativ til? Er dette avhengig av kjønn? Hva tar du ikke initiativ til?</a:t>
            </a:r>
            <a:endParaRPr lang="nb-NO" dirty="0" smtClean="0"/>
          </a:p>
          <a:p>
            <a:pPr rtl="0" fontAlgn="base"/>
            <a:r>
              <a:rPr lang="nb-NO" sz="1200" kern="1200" dirty="0" smtClean="0">
                <a:solidFill>
                  <a:schemeClr val="tx1"/>
                </a:solidFill>
                <a:latin typeface="Times New Roman" pitchFamily="18" charset="0"/>
                <a:ea typeface="+mn-ea"/>
                <a:cs typeface="+mn-cs"/>
              </a:rPr>
              <a:t>7</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18</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ssholder for lysbilde 1"/>
          <p:cNvSpPr>
            <a:spLocks noGrp="1" noRot="1" noChangeAspect="1" noTextEdit="1"/>
          </p:cNvSpPr>
          <p:nvPr>
            <p:ph type="sldImg"/>
          </p:nvPr>
        </p:nvSpPr>
        <p:spPr bwMode="auto">
          <a:xfrm>
            <a:off x="831850" y="746125"/>
            <a:ext cx="5135563" cy="3719513"/>
          </a:xfrm>
          <a:noFill/>
          <a:ln>
            <a:solidFill>
              <a:srgbClr val="000000"/>
            </a:solidFill>
            <a:miter lim="800000"/>
            <a:headEnd/>
            <a:tailEnd/>
          </a:ln>
        </p:spPr>
      </p:sp>
      <p:sp>
        <p:nvSpPr>
          <p:cNvPr id="136195" name="Plassholder for notater 2"/>
          <p:cNvSpPr>
            <a:spLocks noGrp="1"/>
          </p:cNvSpPr>
          <p:nvPr>
            <p:ph type="body" idx="1"/>
          </p:nvPr>
        </p:nvSpPr>
        <p:spPr bwMode="auto">
          <a:noFill/>
        </p:spPr>
        <p:txBody>
          <a:bodyPr/>
          <a:lstStyle/>
          <a:p>
            <a:pPr>
              <a:lnSpc>
                <a:spcPct val="80000"/>
              </a:lnSpc>
            </a:pPr>
            <a:r>
              <a:rPr lang="nb-NO" sz="700" b="1" u="sng" dirty="0" smtClean="0">
                <a:ea typeface="ＭＳ Ｐゴシック" pitchFamily="34" charset="-128"/>
              </a:rPr>
              <a:t>Utdrag fra Drevsjø barnehages rapport</a:t>
            </a:r>
          </a:p>
          <a:p>
            <a:pPr>
              <a:lnSpc>
                <a:spcPct val="80000"/>
              </a:lnSpc>
            </a:pPr>
            <a:r>
              <a:rPr lang="nb-NO" sz="700" dirty="0" smtClean="0">
                <a:ea typeface="ＭＳ Ｐゴシック" pitchFamily="34" charset="-128"/>
              </a:rPr>
              <a:t>Det ser ut til at bevisstheten om kjønnsroller og de ansattes egne forventninger til jenter og gutter har gjort at de har fått på seg nye ”kjønnsrollebriller”.</a:t>
            </a:r>
          </a:p>
          <a:p>
            <a:pPr>
              <a:lnSpc>
                <a:spcPct val="80000"/>
              </a:lnSpc>
            </a:pPr>
            <a:endParaRPr lang="nb-NO" sz="700" dirty="0" smtClean="0">
              <a:ea typeface="ＭＳ Ｐゴシック" pitchFamily="34" charset="-128"/>
            </a:endParaRPr>
          </a:p>
          <a:p>
            <a:pPr>
              <a:lnSpc>
                <a:spcPct val="80000"/>
              </a:lnSpc>
            </a:pPr>
            <a:r>
              <a:rPr lang="nb-NO" sz="700" b="1" u="sng" dirty="0" smtClean="0">
                <a:ea typeface="ＭＳ Ｐゴシック" pitchFamily="34" charset="-128"/>
              </a:rPr>
              <a:t>Praksisfortellinger:</a:t>
            </a:r>
            <a:endParaRPr lang="nb-NO" sz="700" dirty="0" smtClean="0">
              <a:ea typeface="ＭＳ Ｐゴシック" pitchFamily="34" charset="-128"/>
            </a:endParaRPr>
          </a:p>
          <a:p>
            <a:pPr>
              <a:lnSpc>
                <a:spcPct val="80000"/>
              </a:lnSpc>
            </a:pPr>
            <a:r>
              <a:rPr lang="nb-NO" sz="700" dirty="0" smtClean="0">
                <a:ea typeface="ＭＳ Ｐゴシック" pitchFamily="34" charset="-128"/>
              </a:rPr>
              <a:t>De ansatte har i prosjektperioden notert flere praksisfortellinger og episoder som har gitt dem aha-opplevelser. Det ser ut til at bevisstheten om kjønnsroller og de ansattes egne forventninger til jenter og gutter har ført til at de har fått på seg nye ”kjønnsrollebriller”.</a:t>
            </a:r>
          </a:p>
          <a:p>
            <a:pPr>
              <a:lnSpc>
                <a:spcPct val="80000"/>
              </a:lnSpc>
            </a:pPr>
            <a:r>
              <a:rPr lang="nb-NO" sz="700" dirty="0" smtClean="0">
                <a:ea typeface="ＭＳ Ｐゴシック" pitchFamily="34" charset="-128"/>
              </a:rPr>
              <a:t>Praksisfortellingene gir oss godt grunnlag for diskusjoner og refleksjoner om hva barna sjøl tenker om hva det innebærer å være jente eller gutt. De viser oss også hva vi sjøl og andre direkte eller indirekte bidrar med til barnas danning av kjønn.</a:t>
            </a:r>
          </a:p>
          <a:p>
            <a:pPr>
              <a:lnSpc>
                <a:spcPct val="80000"/>
              </a:lnSpc>
            </a:pPr>
            <a:r>
              <a:rPr lang="nb-NO" sz="700" dirty="0" smtClean="0">
                <a:ea typeface="ＭＳ Ｐゴシック" pitchFamily="34" charset="-128"/>
              </a:rPr>
              <a:t> </a:t>
            </a:r>
          </a:p>
          <a:p>
            <a:pPr>
              <a:lnSpc>
                <a:spcPct val="80000"/>
              </a:lnSpc>
            </a:pPr>
            <a:r>
              <a:rPr lang="nb-NO" sz="700" dirty="0" smtClean="0">
                <a:ea typeface="ＭＳ Ｐゴシック" pitchFamily="34" charset="-128"/>
              </a:rPr>
              <a:t>Vi tar med noen av praksisfortellingene her:</a:t>
            </a:r>
          </a:p>
          <a:p>
            <a:pPr>
              <a:lnSpc>
                <a:spcPct val="80000"/>
              </a:lnSpc>
            </a:pPr>
            <a:r>
              <a:rPr lang="nb-NO" sz="700" dirty="0" smtClean="0">
                <a:ea typeface="ＭＳ Ｐゴシック" pitchFamily="34" charset="-128"/>
              </a:rPr>
              <a:t>Far følger sønn til barnehagen og oppdager at tøflene er igjen hjemme. ” Det var da dumt” Ansatt: ” Det går fint, han kan låne et ekstra par vi har.” Lånetøflene er rosa. Far ser på tøflene ”Rosa tøfler ja,.. ja, ja..” Ansatt: ”Tror du det går bra?” Far:” Jo, det ..ja”</a:t>
            </a:r>
          </a:p>
          <a:p>
            <a:pPr>
              <a:lnSpc>
                <a:spcPct val="80000"/>
              </a:lnSpc>
            </a:pPr>
            <a:endParaRPr lang="nb-NO" sz="700" dirty="0" smtClean="0">
              <a:ea typeface="ＭＳ Ｐゴシック" pitchFamily="34" charset="-128"/>
            </a:endParaRPr>
          </a:p>
          <a:p>
            <a:pPr>
              <a:lnSpc>
                <a:spcPct val="80000"/>
              </a:lnSpc>
            </a:pPr>
            <a:r>
              <a:rPr lang="nb-NO" sz="700" dirty="0" smtClean="0">
                <a:ea typeface="ＭＳ Ｐゴシック" pitchFamily="34" charset="-128"/>
              </a:rPr>
              <a:t>Barna kler på seg i garderoben. Vaktmester kommer forbi og stopper for å snakke med noen av guttene og spør ” Har du kjørt snøscooter i det siste”? Han får positiv respons og de fortsetter med å ramse opp alle snøscooter merkene de kjenner.</a:t>
            </a:r>
          </a:p>
          <a:p>
            <a:pPr>
              <a:lnSpc>
                <a:spcPct val="80000"/>
              </a:lnSpc>
            </a:pPr>
            <a:endParaRPr lang="nb-NO" sz="700" dirty="0" smtClean="0">
              <a:ea typeface="ＭＳ Ｐゴシック" pitchFamily="34" charset="-128"/>
            </a:endParaRPr>
          </a:p>
          <a:p>
            <a:pPr>
              <a:lnSpc>
                <a:spcPct val="80000"/>
              </a:lnSpc>
            </a:pPr>
            <a:r>
              <a:rPr lang="nb-NO" sz="700" dirty="0" smtClean="0">
                <a:ea typeface="ＭＳ Ｐゴシック" pitchFamily="34" charset="-128"/>
              </a:rPr>
              <a:t>Barna får matboksene sine utlevert til frokosten på småbarnsavdelingen. En matboks med bilde av biler er igjen på trillebordet, og ei jente venter ved bordet. Voksen: ”Men hvem sin boks er dette a, - det er da ikke Ida sin, dette er da en gutteboks. Kan den være ombyttet med broren sin boks?” (Matboksen var Ida sin.)</a:t>
            </a:r>
          </a:p>
          <a:p>
            <a:pPr>
              <a:lnSpc>
                <a:spcPct val="80000"/>
              </a:lnSpc>
            </a:pPr>
            <a:r>
              <a:rPr lang="nb-NO" sz="700" b="1" u="sng" dirty="0" smtClean="0">
                <a:ea typeface="ＭＳ Ｐゴシック" pitchFamily="34" charset="-128"/>
              </a:rPr>
              <a:t>Aha-opplevelser som vekker oss til endring av vår kommunikasjon av kjønnsroller.</a:t>
            </a:r>
            <a:endParaRPr lang="nb-NO" sz="700" dirty="0" smtClean="0">
              <a:ea typeface="ＭＳ Ｐゴシック" pitchFamily="34" charset="-128"/>
            </a:endParaRPr>
          </a:p>
          <a:p>
            <a:pPr>
              <a:lnSpc>
                <a:spcPct val="80000"/>
              </a:lnSpc>
            </a:pPr>
            <a:r>
              <a:rPr lang="nb-NO" sz="700" dirty="0" smtClean="0">
                <a:ea typeface="ＭＳ Ｐゴシック" pitchFamily="34" charset="-128"/>
              </a:rPr>
              <a:t> </a:t>
            </a:r>
          </a:p>
          <a:p>
            <a:pPr>
              <a:lnSpc>
                <a:spcPct val="80000"/>
              </a:lnSpc>
            </a:pPr>
            <a:r>
              <a:rPr lang="nb-NO" sz="700" dirty="0" smtClean="0">
                <a:ea typeface="ＭＳ Ｐゴシック" pitchFamily="34" charset="-128"/>
              </a:rPr>
              <a:t>” </a:t>
            </a:r>
            <a:r>
              <a:rPr lang="nb-NO" sz="700" i="1" dirty="0" err="1" smtClean="0">
                <a:ea typeface="ＭＳ Ｐゴシック" pitchFamily="34" charset="-128"/>
              </a:rPr>
              <a:t>mmm…så</a:t>
            </a:r>
            <a:r>
              <a:rPr lang="nb-NO" sz="700" i="1" dirty="0" smtClean="0">
                <a:ea typeface="ＭＳ Ｐゴシック" pitchFamily="34" charset="-128"/>
              </a:rPr>
              <a:t> god grønnsaksuppe.. </a:t>
            </a:r>
            <a:r>
              <a:rPr lang="nb-NO" sz="700" i="1" dirty="0" err="1" smtClean="0">
                <a:ea typeface="ＭＳ Ｐゴシック" pitchFamily="34" charset="-128"/>
              </a:rPr>
              <a:t>mmm</a:t>
            </a:r>
            <a:r>
              <a:rPr lang="nb-NO" sz="700" i="1" dirty="0" smtClean="0">
                <a:ea typeface="ＭＳ Ｐゴシック" pitchFamily="34" charset="-128"/>
              </a:rPr>
              <a:t>..” Per spiser godt av sin andre porsjon suppe som barna har vært med å lage</a:t>
            </a:r>
            <a:r>
              <a:rPr lang="nb-NO" sz="700" dirty="0" smtClean="0">
                <a:ea typeface="ＭＳ Ｐゴシック" pitchFamily="34" charset="-128"/>
              </a:rPr>
              <a:t>. </a:t>
            </a:r>
          </a:p>
          <a:p>
            <a:pPr>
              <a:lnSpc>
                <a:spcPct val="80000"/>
              </a:lnSpc>
            </a:pPr>
            <a:r>
              <a:rPr lang="nb-NO" sz="700" i="1" dirty="0" smtClean="0">
                <a:ea typeface="ＭＳ Ｐゴシック" pitchFamily="34" charset="-128"/>
              </a:rPr>
              <a:t>Voksen:” Ja slik kan sikkert a </a:t>
            </a:r>
            <a:r>
              <a:rPr lang="nb-NO" sz="700" b="1" i="1" dirty="0" smtClean="0">
                <a:ea typeface="ＭＳ Ｐゴシック" pitchFamily="34" charset="-128"/>
              </a:rPr>
              <a:t>mor</a:t>
            </a:r>
            <a:r>
              <a:rPr lang="nb-NO" sz="700" i="1" dirty="0" smtClean="0">
                <a:ea typeface="ＭＳ Ｐゴシック" pitchFamily="34" charset="-128"/>
              </a:rPr>
              <a:t> lage sammen med deg hjemme også..(oi..) ja eller sammen med han far da.</a:t>
            </a:r>
            <a:endParaRPr lang="nb-NO" sz="700" dirty="0" smtClean="0">
              <a:ea typeface="ＭＳ Ｐゴシック" pitchFamily="34" charset="-128"/>
            </a:endParaRPr>
          </a:p>
          <a:p>
            <a:pPr>
              <a:lnSpc>
                <a:spcPct val="80000"/>
              </a:lnSpc>
            </a:pPr>
            <a:endParaRPr lang="nb-NO" sz="700" i="1" dirty="0" smtClean="0">
              <a:ea typeface="ＭＳ Ｐゴシック" pitchFamily="34" charset="-128"/>
            </a:endParaRPr>
          </a:p>
          <a:p>
            <a:pPr>
              <a:lnSpc>
                <a:spcPct val="80000"/>
              </a:lnSpc>
            </a:pPr>
            <a:r>
              <a:rPr lang="nb-NO" sz="700" i="1" dirty="0" smtClean="0">
                <a:ea typeface="ＭＳ Ｐゴシック" pitchFamily="34" charset="-128"/>
              </a:rPr>
              <a:t>Voksen:” skal du ha bursdagsselskap i kveld nå </a:t>
            </a:r>
            <a:r>
              <a:rPr lang="nb-NO" sz="700" i="1" dirty="0" err="1" smtClean="0">
                <a:ea typeface="ＭＳ Ｐゴシック" pitchFamily="34" charset="-128"/>
              </a:rPr>
              <a:t>da…kanskje</a:t>
            </a:r>
            <a:r>
              <a:rPr lang="nb-NO" sz="700" i="1" dirty="0" smtClean="0">
                <a:ea typeface="ＭＳ Ｐゴシック" pitchFamily="34" charset="-128"/>
              </a:rPr>
              <a:t> a </a:t>
            </a:r>
            <a:r>
              <a:rPr lang="nb-NO" sz="700" b="1" i="1" dirty="0" smtClean="0">
                <a:ea typeface="ＭＳ Ｐゴシック" pitchFamily="34" charset="-128"/>
              </a:rPr>
              <a:t>mamma</a:t>
            </a:r>
            <a:r>
              <a:rPr lang="nb-NO" sz="700" i="1" dirty="0" smtClean="0">
                <a:ea typeface="ＭＳ Ｐゴシック" pitchFamily="34" charset="-128"/>
              </a:rPr>
              <a:t> har bakt bursdagskake til deg også..? Andre voksne blander seg inn … hvem er det som baker kaker sa du..? Det fører til latter og til  læring, - for neste gang husker vi på dette.</a:t>
            </a:r>
            <a:endParaRPr lang="nb-NO" sz="700" dirty="0" smtClean="0">
              <a:ea typeface="ＭＳ Ｐゴシック" pitchFamily="34" charset="-128"/>
            </a:endParaRPr>
          </a:p>
          <a:p>
            <a:pPr>
              <a:lnSpc>
                <a:spcPct val="80000"/>
              </a:lnSpc>
            </a:pPr>
            <a:endParaRPr lang="nb-NO" sz="700" i="1" dirty="0" smtClean="0">
              <a:ea typeface="ＭＳ Ｐゴシック" pitchFamily="34" charset="-128"/>
            </a:endParaRPr>
          </a:p>
          <a:p>
            <a:pPr>
              <a:lnSpc>
                <a:spcPct val="80000"/>
              </a:lnSpc>
            </a:pPr>
            <a:r>
              <a:rPr lang="nb-NO" sz="700" i="1" dirty="0" smtClean="0">
                <a:ea typeface="ＭＳ Ｐゴシック" pitchFamily="34" charset="-128"/>
              </a:rPr>
              <a:t>Gutt: ” </a:t>
            </a:r>
            <a:r>
              <a:rPr lang="nb-NO" sz="700" i="1" dirty="0" err="1" smtClean="0">
                <a:ea typeface="ＭＳ Ｐゴシック" pitchFamily="34" charset="-128"/>
              </a:rPr>
              <a:t>Je</a:t>
            </a:r>
            <a:r>
              <a:rPr lang="nb-NO" sz="700" i="1" dirty="0" smtClean="0">
                <a:ea typeface="ＭＳ Ｐゴシック" pitchFamily="34" charset="-128"/>
              </a:rPr>
              <a:t> kjørte gravemaskin i går </a:t>
            </a:r>
            <a:r>
              <a:rPr lang="nb-NO" sz="700" i="1" dirty="0" err="1" smtClean="0">
                <a:ea typeface="ＭＳ Ｐゴシック" pitchFamily="34" charset="-128"/>
              </a:rPr>
              <a:t>je</a:t>
            </a:r>
            <a:r>
              <a:rPr lang="nb-NO" sz="700" i="1" dirty="0" smtClean="0">
                <a:ea typeface="ＭＳ Ｐゴシック" pitchFamily="34" charset="-128"/>
              </a:rPr>
              <a:t>”. Voksen: ”</a:t>
            </a:r>
            <a:r>
              <a:rPr lang="nb-NO" sz="700" i="1" dirty="0" err="1" smtClean="0">
                <a:ea typeface="ＭＳ Ｐゴシック" pitchFamily="34" charset="-128"/>
              </a:rPr>
              <a:t>Åkken</a:t>
            </a:r>
            <a:r>
              <a:rPr lang="nb-NO" sz="700" i="1" dirty="0" smtClean="0">
                <a:ea typeface="ＭＳ Ｐゴシック" pitchFamily="34" charset="-128"/>
              </a:rPr>
              <a:t> kjørte du med da?”  Svar: ” </a:t>
            </a:r>
            <a:r>
              <a:rPr lang="nb-NO" sz="700" i="1" dirty="0" err="1" smtClean="0">
                <a:ea typeface="ＭＳ Ｐゴシック" pitchFamily="34" charset="-128"/>
              </a:rPr>
              <a:t>n`John</a:t>
            </a:r>
            <a:r>
              <a:rPr lang="nb-NO" sz="700" i="1" dirty="0" smtClean="0">
                <a:ea typeface="ＭＳ Ｐゴシック" pitchFamily="34" charset="-128"/>
              </a:rPr>
              <a:t> </a:t>
            </a:r>
            <a:r>
              <a:rPr lang="nb-NO" sz="700" i="1" dirty="0" err="1" smtClean="0">
                <a:ea typeface="ＭＳ Ｐゴシック" pitchFamily="34" charset="-128"/>
              </a:rPr>
              <a:t>Deer</a:t>
            </a:r>
            <a:r>
              <a:rPr lang="nb-NO" sz="700" i="1" dirty="0" smtClean="0">
                <a:ea typeface="ＭＳ Ｐゴシック" pitchFamily="34" charset="-128"/>
              </a:rPr>
              <a:t>”. Voksen: (på spøk) Kjørte du med a Kari kanskje?”  Svar: ”m </a:t>
            </a:r>
            <a:r>
              <a:rPr lang="nb-NO" sz="700" i="1" dirty="0" err="1" smtClean="0">
                <a:ea typeface="ＭＳ Ｐゴシック" pitchFamily="34" charset="-128"/>
              </a:rPr>
              <a:t>m</a:t>
            </a:r>
            <a:r>
              <a:rPr lang="nb-NO" sz="700" i="1" dirty="0" smtClean="0">
                <a:ea typeface="ＭＳ Ｐゴシック" pitchFamily="34" charset="-128"/>
              </a:rPr>
              <a:t>”. Voksen: ”Kan ho kjøre traktor a?”</a:t>
            </a:r>
            <a:endParaRPr lang="nb-NO" sz="700" dirty="0" smtClean="0">
              <a:ea typeface="ＭＳ Ｐゴシック" pitchFamily="34" charset="-128"/>
            </a:endParaRPr>
          </a:p>
          <a:p>
            <a:pPr>
              <a:lnSpc>
                <a:spcPct val="80000"/>
              </a:lnSpc>
            </a:pPr>
            <a:r>
              <a:rPr lang="nb-NO" sz="700" i="1" dirty="0" smtClean="0">
                <a:ea typeface="ＭＳ Ｐゴシック" pitchFamily="34" charset="-128"/>
              </a:rPr>
              <a:t> </a:t>
            </a:r>
            <a:endParaRPr lang="nb-NO" sz="700" dirty="0" smtClean="0">
              <a:ea typeface="ＭＳ Ｐゴシック" pitchFamily="34" charset="-128"/>
            </a:endParaRPr>
          </a:p>
          <a:p>
            <a:pPr>
              <a:lnSpc>
                <a:spcPct val="80000"/>
              </a:lnSpc>
            </a:pPr>
            <a:r>
              <a:rPr lang="nb-NO" sz="700" dirty="0" smtClean="0">
                <a:ea typeface="ＭＳ Ｐゴシック" pitchFamily="34" charset="-128"/>
              </a:rPr>
              <a:t>Det er egentlig forunderlig at vi fortsatt kommuniserer at ”</a:t>
            </a:r>
            <a:r>
              <a:rPr lang="nb-NO" sz="700" i="1" dirty="0" smtClean="0">
                <a:ea typeface="ＭＳ Ｐゴシック" pitchFamily="34" charset="-128"/>
              </a:rPr>
              <a:t>mor syr, mor baker og mor lager mat</a:t>
            </a:r>
            <a:r>
              <a:rPr lang="nb-NO" sz="700" dirty="0" smtClean="0">
                <a:ea typeface="ＭＳ Ｐゴシック" pitchFamily="34" charset="-128"/>
              </a:rPr>
              <a:t>” og at ”</a:t>
            </a:r>
            <a:r>
              <a:rPr lang="nb-NO" sz="700" i="1" dirty="0" smtClean="0">
                <a:ea typeface="ＭＳ Ｐゴシック" pitchFamily="34" charset="-128"/>
              </a:rPr>
              <a:t>far kjører traktor”</a:t>
            </a:r>
            <a:r>
              <a:rPr lang="nb-NO" sz="700" dirty="0" smtClean="0">
                <a:ea typeface="ＭＳ Ｐゴシック" pitchFamily="34" charset="-128"/>
              </a:rPr>
              <a:t>, for det er lenge siden vi fikk fjernet slike kjønns stereotypier fra skolebarnas lesebøker. Det kan se ut til at disse forestillingene fortsatt lever et liv i det skjulte.</a:t>
            </a:r>
          </a:p>
          <a:p>
            <a:pPr>
              <a:lnSpc>
                <a:spcPct val="80000"/>
              </a:lnSpc>
            </a:pPr>
            <a:r>
              <a:rPr lang="nb-NO" sz="700" dirty="0" smtClean="0">
                <a:ea typeface="ＭＳ Ｐゴシック" pitchFamily="34" charset="-128"/>
              </a:rPr>
              <a:t>I barnehagen har vi delt slike aha-opplevelser med hverandre og de har vært gjenstand for både refleksjon og humor. Det er viktig at vi er åpne om at alle kan ”snuble” når det gjelder å kommunisere etablerte kjønnsrollemønstre og at det kun er gjennom å bli bevisst hva en sjøl sier og gjør at våre handlinger kan bli endret. </a:t>
            </a:r>
          </a:p>
          <a:p>
            <a:pPr>
              <a:lnSpc>
                <a:spcPct val="80000"/>
              </a:lnSpc>
            </a:pPr>
            <a:r>
              <a:rPr lang="nb-NO" sz="700" dirty="0" smtClean="0">
                <a:ea typeface="ＭＳ Ｐゴシック" pitchFamily="34" charset="-128"/>
              </a:rPr>
              <a:t> </a:t>
            </a:r>
          </a:p>
          <a:p>
            <a:pPr>
              <a:lnSpc>
                <a:spcPct val="80000"/>
              </a:lnSpc>
            </a:pPr>
            <a:r>
              <a:rPr lang="nb-NO" sz="700" dirty="0" smtClean="0">
                <a:ea typeface="ＭＳ Ｐゴシック" pitchFamily="34" charset="-128"/>
              </a:rPr>
              <a:t> </a:t>
            </a:r>
          </a:p>
          <a:p>
            <a:pPr>
              <a:lnSpc>
                <a:spcPct val="80000"/>
              </a:lnSpc>
            </a:pPr>
            <a:endParaRPr lang="nb-NO" sz="700" dirty="0" smtClean="0">
              <a:ea typeface="ＭＳ Ｐゴシック" pitchFamily="34" charset="-128"/>
            </a:endParaRPr>
          </a:p>
          <a:p>
            <a:pPr>
              <a:lnSpc>
                <a:spcPct val="80000"/>
              </a:lnSpc>
            </a:pPr>
            <a:endParaRPr lang="nb-NO" sz="700" dirty="0" smtClean="0">
              <a:ea typeface="ＭＳ Ｐゴシック" pitchFamily="34" charset="-128"/>
            </a:endParaRPr>
          </a:p>
        </p:txBody>
      </p:sp>
      <p:sp>
        <p:nvSpPr>
          <p:cNvPr id="136196" name="Plassholder for lysbildenummer 3"/>
          <p:cNvSpPr>
            <a:spLocks noGrp="1"/>
          </p:cNvSpPr>
          <p:nvPr>
            <p:ph type="sldNum" sz="quarter" idx="5"/>
          </p:nvPr>
        </p:nvSpPr>
        <p:spPr bwMode="auto">
          <a:noFill/>
          <a:ln>
            <a:miter lim="800000"/>
            <a:headEnd/>
            <a:tailEnd/>
          </a:ln>
        </p:spPr>
        <p:txBody>
          <a:bodyPr/>
          <a:lstStyle/>
          <a:p>
            <a:fld id="{73C82ABF-D6B6-49B3-8E63-7C47BA51C644}" type="slidenum">
              <a:rPr lang="nb-NO" smtClean="0"/>
              <a:pPr/>
              <a:t>19</a:t>
            </a:fld>
            <a:endParaRPr lang="nb-N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a:lnSpc>
                <a:spcPct val="90000"/>
              </a:lnSpc>
            </a:pPr>
            <a:r>
              <a:rPr lang="nb-NO" sz="1200" dirty="0" smtClean="0">
                <a:latin typeface="Dax-Regular" charset="0"/>
                <a:ea typeface="ＭＳ Ｐゴシック" pitchFamily="34" charset="-128"/>
              </a:rPr>
              <a:t>Utviklet for å fremme dialog og drøftninger rundt verdier om likestilling og likeverd. </a:t>
            </a:r>
          </a:p>
          <a:p>
            <a:pPr>
              <a:lnSpc>
                <a:spcPct val="90000"/>
              </a:lnSpc>
            </a:pPr>
            <a:endParaRPr lang="nb-NO" sz="1200" dirty="0" smtClean="0">
              <a:latin typeface="Dax-Regular" charset="0"/>
              <a:ea typeface="ＭＳ Ｐゴシック" pitchFamily="34" charset="-128"/>
            </a:endParaRPr>
          </a:p>
          <a:p>
            <a:pPr>
              <a:lnSpc>
                <a:spcPct val="90000"/>
              </a:lnSpc>
            </a:pPr>
            <a:r>
              <a:rPr lang="nb-NO" sz="1200" dirty="0" smtClean="0">
                <a:latin typeface="Dax-Regular" charset="0"/>
                <a:ea typeface="ＭＳ Ｐゴシック" pitchFamily="34" charset="-128"/>
              </a:rPr>
              <a:t>Til voksne er det laget påstander som man må ta et standpunkt til og begrunne.</a:t>
            </a:r>
          </a:p>
          <a:p>
            <a:pPr>
              <a:lnSpc>
                <a:spcPct val="90000"/>
              </a:lnSpc>
            </a:pPr>
            <a:endParaRPr lang="nb-NO" sz="1200" dirty="0" smtClean="0">
              <a:latin typeface="Dax-Regular" charset="0"/>
              <a:ea typeface="ＭＳ Ｐゴシック" pitchFamily="34" charset="-128"/>
            </a:endParaRPr>
          </a:p>
          <a:p>
            <a:pPr>
              <a:lnSpc>
                <a:spcPct val="90000"/>
              </a:lnSpc>
            </a:pPr>
            <a:r>
              <a:rPr lang="nb-NO" sz="1200" dirty="0" smtClean="0">
                <a:latin typeface="Dax-Regular" charset="0"/>
                <a:ea typeface="ＭＳ Ｐゴシック" pitchFamily="34" charset="-128"/>
              </a:rPr>
              <a:t>Kan brukes i ledergruppen, personalgruppen, foreldregruppen og barnegruppen</a:t>
            </a:r>
          </a:p>
          <a:p>
            <a:pPr>
              <a:lnSpc>
                <a:spcPct val="90000"/>
              </a:lnSpc>
              <a:buNone/>
            </a:pPr>
            <a:endParaRPr lang="nb-NO" sz="1200" dirty="0" smtClean="0">
              <a:latin typeface="Dax-Regular" charset="0"/>
              <a:ea typeface="ＭＳ Ｐゴシック" pitchFamily="34" charset="-128"/>
            </a:endParaRPr>
          </a:p>
          <a:p>
            <a:pPr>
              <a:lnSpc>
                <a:spcPct val="90000"/>
              </a:lnSpc>
            </a:pPr>
            <a:r>
              <a:rPr lang="nb-NO" sz="1200" dirty="0" smtClean="0">
                <a:latin typeface="Dax-Regular" charset="0"/>
                <a:ea typeface="ＭＳ Ｐゴシック" pitchFamily="34" charset="-128"/>
              </a:rPr>
              <a:t>Til barn er det laget åpne spørsmål til å undre seg. Brukerveiledning – lede samtale</a:t>
            </a:r>
          </a:p>
          <a:p>
            <a:r>
              <a:rPr lang="nb-NO" dirty="0" smtClean="0">
                <a:latin typeface="Dax-Regular" charset="0"/>
                <a:ea typeface="ＭＳ Ｐゴシック" pitchFamily="34" charset="-128"/>
              </a:rPr>
              <a:t>Hva mener du med …..? </a:t>
            </a:r>
          </a:p>
          <a:p>
            <a:r>
              <a:rPr lang="nb-NO" dirty="0" smtClean="0">
                <a:latin typeface="Dax-Regular" charset="0"/>
                <a:ea typeface="ＭＳ Ｐゴシック" pitchFamily="34" charset="-128"/>
              </a:rPr>
              <a:t>Hva betyr det for deg?</a:t>
            </a:r>
          </a:p>
          <a:p>
            <a:r>
              <a:rPr lang="en-US" dirty="0" err="1" smtClean="0">
                <a:latin typeface="Dax-Regular" charset="0"/>
                <a:ea typeface="ＭＳ Ｐゴシック" pitchFamily="34" charset="-128"/>
              </a:rPr>
              <a:t>Hvordan</a:t>
            </a:r>
            <a:r>
              <a:rPr lang="en-US" dirty="0" smtClean="0">
                <a:latin typeface="Dax-Regular" charset="0"/>
                <a:ea typeface="ＭＳ Ｐゴシック" pitchFamily="34" charset="-128"/>
              </a:rPr>
              <a:t> </a:t>
            </a:r>
            <a:r>
              <a:rPr lang="en-US" dirty="0" err="1" smtClean="0">
                <a:latin typeface="Dax-Regular" charset="0"/>
                <a:ea typeface="ＭＳ Ｐゴシック" pitchFamily="34" charset="-128"/>
              </a:rPr>
              <a:t>påvirker</a:t>
            </a:r>
            <a:r>
              <a:rPr lang="en-US" dirty="0" smtClean="0">
                <a:latin typeface="Dax-Regular" charset="0"/>
                <a:ea typeface="ＭＳ Ｐゴシック" pitchFamily="34" charset="-128"/>
              </a:rPr>
              <a:t> </a:t>
            </a:r>
            <a:r>
              <a:rPr lang="en-US" dirty="0" err="1" smtClean="0">
                <a:latin typeface="Dax-Regular" charset="0"/>
                <a:ea typeface="ＭＳ Ｐゴシック" pitchFamily="34" charset="-128"/>
              </a:rPr>
              <a:t>det</a:t>
            </a:r>
            <a:r>
              <a:rPr lang="en-US" dirty="0" smtClean="0">
                <a:latin typeface="Dax-Regular" charset="0"/>
                <a:ea typeface="ＭＳ Ｐゴシック" pitchFamily="34" charset="-128"/>
              </a:rPr>
              <a:t> </a:t>
            </a:r>
            <a:r>
              <a:rPr lang="en-US" dirty="0" err="1" smtClean="0">
                <a:latin typeface="Dax-Regular" charset="0"/>
                <a:ea typeface="ＭＳ Ｐゴシック" pitchFamily="34" charset="-128"/>
              </a:rPr>
              <a:t>måten</a:t>
            </a:r>
            <a:r>
              <a:rPr lang="en-US" dirty="0" smtClean="0">
                <a:latin typeface="Dax-Regular" charset="0"/>
                <a:ea typeface="ＭＳ Ｐゴシック" pitchFamily="34" charset="-128"/>
              </a:rPr>
              <a:t> du </a:t>
            </a:r>
            <a:r>
              <a:rPr lang="en-US" dirty="0" err="1" smtClean="0">
                <a:latin typeface="Dax-Regular" charset="0"/>
                <a:ea typeface="ＭＳ Ｐゴシック" pitchFamily="34" charset="-128"/>
              </a:rPr>
              <a:t>snakker</a:t>
            </a:r>
            <a:r>
              <a:rPr lang="en-US" dirty="0" smtClean="0">
                <a:latin typeface="Dax-Regular" charset="0"/>
                <a:ea typeface="ＭＳ Ｐゴシック" pitchFamily="34" charset="-128"/>
              </a:rPr>
              <a:t> med </a:t>
            </a:r>
            <a:r>
              <a:rPr lang="en-US" dirty="0" err="1" smtClean="0">
                <a:latin typeface="Dax-Regular" charset="0"/>
                <a:ea typeface="ＭＳ Ｐゴシック" pitchFamily="34" charset="-128"/>
              </a:rPr>
              <a:t>barna</a:t>
            </a:r>
            <a:r>
              <a:rPr lang="en-US" dirty="0" smtClean="0">
                <a:latin typeface="Dax-Regular" charset="0"/>
                <a:ea typeface="ＭＳ Ｐゴシック" pitchFamily="34" charset="-128"/>
              </a:rPr>
              <a:t> på?</a:t>
            </a:r>
          </a:p>
          <a:p>
            <a:r>
              <a:rPr lang="en-US" dirty="0" err="1" smtClean="0">
                <a:latin typeface="Dax-Regular" charset="0"/>
                <a:ea typeface="ＭＳ Ｐゴシック" pitchFamily="34" charset="-128"/>
              </a:rPr>
              <a:t>Hvordan</a:t>
            </a:r>
            <a:r>
              <a:rPr lang="en-US" dirty="0" smtClean="0">
                <a:latin typeface="Dax-Regular" charset="0"/>
                <a:ea typeface="ＭＳ Ｐゴシック" pitchFamily="34" charset="-128"/>
              </a:rPr>
              <a:t> </a:t>
            </a:r>
            <a:r>
              <a:rPr lang="en-US" dirty="0" err="1" smtClean="0">
                <a:latin typeface="Dax-Regular" charset="0"/>
                <a:ea typeface="ＭＳ Ｐゴシック" pitchFamily="34" charset="-128"/>
              </a:rPr>
              <a:t>legger</a:t>
            </a:r>
            <a:r>
              <a:rPr lang="en-US" dirty="0" smtClean="0">
                <a:latin typeface="Dax-Regular" charset="0"/>
                <a:ea typeface="ＭＳ Ｐゴシック" pitchFamily="34" charset="-128"/>
              </a:rPr>
              <a:t> du </a:t>
            </a:r>
            <a:r>
              <a:rPr lang="en-US" dirty="0" err="1" smtClean="0">
                <a:latin typeface="Dax-Regular" charset="0"/>
                <a:ea typeface="ＭＳ Ｐゴシック" pitchFamily="34" charset="-128"/>
              </a:rPr>
              <a:t>til</a:t>
            </a:r>
            <a:r>
              <a:rPr lang="en-US" dirty="0" smtClean="0">
                <a:latin typeface="Dax-Regular" charset="0"/>
                <a:ea typeface="ＭＳ Ｐゴシック" pitchFamily="34" charset="-128"/>
              </a:rPr>
              <a:t> </a:t>
            </a:r>
            <a:r>
              <a:rPr lang="en-US" dirty="0" err="1" smtClean="0">
                <a:latin typeface="Dax-Regular" charset="0"/>
                <a:ea typeface="ＭＳ Ｐゴシック" pitchFamily="34" charset="-128"/>
              </a:rPr>
              <a:t>rette</a:t>
            </a:r>
            <a:r>
              <a:rPr lang="en-US" dirty="0" smtClean="0">
                <a:latin typeface="Dax-Regular" charset="0"/>
                <a:ea typeface="ＭＳ Ｐゴシック" pitchFamily="34" charset="-128"/>
              </a:rPr>
              <a:t> for….?</a:t>
            </a:r>
            <a:endParaRPr lang="nb-NO" dirty="0" smtClean="0">
              <a:latin typeface="Dax-Regular" charset="0"/>
              <a:ea typeface="ＭＳ Ｐゴシック" pitchFamily="34" charset="-128"/>
            </a:endParaRPr>
          </a:p>
          <a:p>
            <a:r>
              <a:rPr lang="nb-NO" dirty="0" smtClean="0">
                <a:latin typeface="Dax-Regular" charset="0"/>
                <a:ea typeface="ＭＳ Ｐゴシック" pitchFamily="34" charset="-128"/>
              </a:rPr>
              <a:t>Beskriv en konkret situasjon</a:t>
            </a:r>
          </a:p>
          <a:p>
            <a:pPr>
              <a:buFont typeface="Arial" pitchFamily="34" charset="0"/>
              <a:buNone/>
            </a:pPr>
            <a:r>
              <a:rPr lang="nb-NO" sz="1200" b="1" u="sng" dirty="0" smtClean="0">
                <a:latin typeface="Dax-Regular" charset="0"/>
                <a:ea typeface="ＭＳ Ｐゴシック" pitchFamily="34" charset="-128"/>
              </a:rPr>
              <a:t>Spilleleders rolle</a:t>
            </a:r>
          </a:p>
          <a:p>
            <a:r>
              <a:rPr lang="nb-NO" sz="1200" dirty="0" smtClean="0">
                <a:latin typeface="Dax-Regular" charset="0"/>
                <a:ea typeface="ＭＳ Ｐゴシック" pitchFamily="34" charset="-128"/>
              </a:rPr>
              <a:t>Bidra til refleksjon og fremdrift</a:t>
            </a:r>
          </a:p>
          <a:p>
            <a:r>
              <a:rPr lang="nb-NO" sz="1200" dirty="0" smtClean="0">
                <a:latin typeface="Dax-Regular" charset="0"/>
                <a:ea typeface="ＭＳ Ｐゴシック" pitchFamily="34" charset="-128"/>
              </a:rPr>
              <a:t>Stille oppfølgingsspørsmål ved behov</a:t>
            </a:r>
          </a:p>
          <a:p>
            <a:r>
              <a:rPr lang="nb-NO" sz="1200" dirty="0" smtClean="0">
                <a:latin typeface="Dax-Regular" charset="0"/>
                <a:ea typeface="ＭＳ Ｐゴシック" pitchFamily="34" charset="-128"/>
              </a:rPr>
              <a:t>Sjekke ut om gruppen er enig om å gå videre til neste kort</a:t>
            </a:r>
          </a:p>
          <a:p>
            <a:r>
              <a:rPr lang="nb-NO" sz="1200" dirty="0" smtClean="0">
                <a:latin typeface="Dax-Regular" charset="0"/>
                <a:ea typeface="ＭＳ Ｐゴシック" pitchFamily="34" charset="-128"/>
              </a:rPr>
              <a:t>Ansvar for å oppsummere påstanden(e) i plenum</a:t>
            </a:r>
          </a:p>
          <a:p>
            <a:r>
              <a:rPr lang="nb-NO" sz="1200" dirty="0" smtClean="0">
                <a:latin typeface="Dax-Regular" charset="0"/>
                <a:ea typeface="ＭＳ Ｐゴシック" pitchFamily="34" charset="-128"/>
              </a:rPr>
              <a:t>Oppsummeringen gjøres skriftlig</a:t>
            </a:r>
          </a:p>
          <a:p>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20</a:t>
            </a:fld>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r>
              <a:rPr lang="nb-NO" dirty="0" smtClean="0"/>
              <a:t>STEG 2. INVOLVER BARNA</a:t>
            </a:r>
          </a:p>
          <a:p>
            <a:r>
              <a:rPr lang="nb-NO" dirty="0" smtClean="0"/>
              <a:t>Hva barna er opptatt av er et godt utgangspunkt for praktisk likestillingsarbeid. Blant annet kan personalet i barnehagen reflektere over om barn lager sine egne kjønnskategorier. En idé kan være å spørre barn for å undersøke om jenter og gutter gis like betingelser og om hva de tenker om å være jente og gutt. Det er viktig at spørsmålene er åpne og at personalet legger til rette for at barna kan reflektere og utrykke seg fritt uten at de voksne påvirker situasjonen.</a:t>
            </a:r>
          </a:p>
          <a:p>
            <a:r>
              <a:rPr lang="nb-NO" dirty="0" smtClean="0"/>
              <a:t>NOEN TIPS TIL HVORDAN INVOLVERE BARNA:</a:t>
            </a:r>
          </a:p>
          <a:p>
            <a:r>
              <a:rPr lang="nb-NO" dirty="0" smtClean="0"/>
              <a:t>• Barn har mange tanker om å være gutt og jente, derfor er det viktig å reflektere sammen med dem.</a:t>
            </a:r>
          </a:p>
          <a:p>
            <a:r>
              <a:rPr lang="nb-NO" dirty="0" smtClean="0"/>
              <a:t>• Verdispillet er godt egnet til å få i gang samtaler med barna</a:t>
            </a:r>
          </a:p>
          <a:p>
            <a:endParaRPr lang="nb-NO" dirty="0" smtClean="0"/>
          </a:p>
          <a:p>
            <a:r>
              <a:rPr lang="nb-NO" dirty="0" smtClean="0"/>
              <a:t>Hva barna er opptatt av er et godt utgangspunkt for praktisk likestillingsarbeid. Blant annet kan personalet i barnehagen reflektere over om barn lager sine egne kjønnskategorier. En idé kan være å spørre barn for å undersøke om jenter og gutter gis like betingelser og om hva de tenker om å være jente og gutt. Det er viktig at spørsmålene er åpne og at personalet legger til rette for at barna kan reflektere og utrykke seg fritt uten at de voksne påvirker situasjonen.</a:t>
            </a:r>
          </a:p>
          <a:p>
            <a:r>
              <a:rPr lang="nb-NO" dirty="0" smtClean="0"/>
              <a:t>NOEN TIPS TIL HVORDAN INVOLVERE BARNA:</a:t>
            </a:r>
          </a:p>
          <a:p>
            <a:r>
              <a:rPr lang="nb-NO" dirty="0" smtClean="0"/>
              <a:t>• Barn har mange tanker om å være gutt og jente, derfor er det viktig å reflektere sammen med dem.</a:t>
            </a:r>
          </a:p>
          <a:p>
            <a:r>
              <a:rPr lang="nb-NO" dirty="0" smtClean="0"/>
              <a:t>• Verdispillet er godt egnet til å få i gang samtaler med barna. I verdispillet er det lagt vekt på områder som barn liker og samtaler om, som for eksempel lek, vennskap, om det å være gutt og jente osv.</a:t>
            </a:r>
          </a:p>
          <a:p>
            <a:r>
              <a:rPr lang="nb-NO" dirty="0" smtClean="0"/>
              <a:t>SPØRSMÅL TIL BARN:</a:t>
            </a:r>
          </a:p>
          <a:p>
            <a:r>
              <a:rPr lang="nb-NO" dirty="0" smtClean="0"/>
              <a:t>• Fortell om lek…..</a:t>
            </a:r>
          </a:p>
          <a:p>
            <a:r>
              <a:rPr lang="nb-NO" dirty="0" smtClean="0"/>
              <a:t>• Hva liker du å leke?</a:t>
            </a:r>
          </a:p>
          <a:p>
            <a:r>
              <a:rPr lang="nb-NO" dirty="0" smtClean="0"/>
              <a:t>• Hvem liker du å leke med?</a:t>
            </a:r>
          </a:p>
          <a:p>
            <a:r>
              <a:rPr lang="nb-NO" dirty="0" smtClean="0"/>
              <a:t>• Hvordan er det når gutter og jenter leker sammen?</a:t>
            </a:r>
          </a:p>
          <a:p>
            <a:r>
              <a:rPr lang="nb-NO" dirty="0" smtClean="0"/>
              <a:t>• Er det forskjellige regler for gutter og jenter i leken? Ja/nei - fortell mer…..</a:t>
            </a:r>
          </a:p>
          <a:p>
            <a:r>
              <a:rPr lang="nb-NO" dirty="0" smtClean="0"/>
              <a:t>• Hva leker jenter og gutter sammen?</a:t>
            </a: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21</a:t>
            </a:fld>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22</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rtl="0" fontAlgn="base"/>
            <a:r>
              <a:rPr lang="nb-NO" sz="1200" kern="1200" dirty="0" smtClean="0">
                <a:solidFill>
                  <a:schemeClr val="tx1"/>
                </a:solidFill>
                <a:latin typeface="Times New Roman" pitchFamily="18" charset="0"/>
                <a:ea typeface="+mn-ea"/>
                <a:cs typeface="+mn-cs"/>
              </a:rPr>
              <a:t>Hva ble det – gutt eller jente?</a:t>
            </a:r>
          </a:p>
          <a:p>
            <a:pPr rtl="0" fontAlgn="base"/>
            <a:endParaRPr lang="nb-NO" sz="1200" kern="1200" dirty="0" smtClean="0">
              <a:solidFill>
                <a:schemeClr val="tx1"/>
              </a:solidFill>
              <a:latin typeface="Times New Roman" pitchFamily="18" charset="0"/>
              <a:ea typeface="+mn-ea"/>
              <a:cs typeface="+mn-cs"/>
            </a:endParaRPr>
          </a:p>
          <a:p>
            <a:pPr rtl="0" fontAlgn="base"/>
            <a:r>
              <a:rPr lang="nb-NO" sz="1200" kern="1200" dirty="0" smtClean="0">
                <a:solidFill>
                  <a:schemeClr val="tx1"/>
                </a:solidFill>
                <a:latin typeface="Times New Roman" pitchFamily="18" charset="0"/>
                <a:ea typeface="+mn-ea"/>
                <a:cs typeface="+mn-cs"/>
              </a:rPr>
              <a:t>Måten vi blir forma som jente eller gutt (kvinne/mann) henger sammen med oppveksten vår, hva vi identifiserer oss med og friheten vi har til å velge. Vi lærer oss til å mestre livet gjennom oppveksten vår. Det er da vi blir forma og</a:t>
            </a:r>
            <a:r>
              <a:rPr lang="nb-NO" sz="1200" kern="1200" baseline="0" dirty="0" smtClean="0">
                <a:solidFill>
                  <a:schemeClr val="tx1"/>
                </a:solidFill>
                <a:latin typeface="Times New Roman" pitchFamily="18" charset="0"/>
                <a:ea typeface="+mn-ea"/>
                <a:cs typeface="+mn-cs"/>
              </a:rPr>
              <a:t> utviklet til individ og samfunnsmedlemmer.</a:t>
            </a:r>
            <a:endParaRPr lang="nb-NO" dirty="0" smtClean="0"/>
          </a:p>
          <a:p>
            <a:pPr rtl="0" fontAlgn="base"/>
            <a:endParaRPr lang="nb-NO" sz="1200" kern="1200" baseline="0" dirty="0" smtClean="0">
              <a:solidFill>
                <a:schemeClr val="tx1"/>
              </a:solidFill>
              <a:latin typeface="Times New Roman" pitchFamily="18" charset="0"/>
              <a:ea typeface="+mn-ea"/>
              <a:cs typeface="+mn-cs"/>
            </a:endParaRPr>
          </a:p>
          <a:p>
            <a:pPr rtl="0" fontAlgn="base"/>
            <a:r>
              <a:rPr lang="nb-NO" sz="1200" kern="1200" baseline="0" dirty="0" smtClean="0">
                <a:solidFill>
                  <a:schemeClr val="tx1"/>
                </a:solidFill>
                <a:latin typeface="Times New Roman" pitchFamily="18" charset="0"/>
                <a:ea typeface="+mn-ea"/>
                <a:cs typeface="+mn-cs"/>
              </a:rPr>
              <a:t>Barn utvikler sin identitet og forståelse som et svar på de forventningene og normene de møter. Gjennom sosialisering lærer barn hva som er tillatt og akseptert for dem, og forventningene som er knyttet til å være gutt og jente som en viktig del av dette.</a:t>
            </a:r>
            <a:endParaRPr lang="nb-NO" dirty="0" smtClean="0"/>
          </a:p>
          <a:p>
            <a:pPr rtl="0" fontAlgn="base"/>
            <a:endParaRPr lang="nb-NO" sz="1200" kern="1200" baseline="0" dirty="0" smtClean="0">
              <a:solidFill>
                <a:schemeClr val="tx1"/>
              </a:solidFill>
              <a:latin typeface="Times New Roman" pitchFamily="18" charset="0"/>
              <a:ea typeface="+mn-ea"/>
              <a:cs typeface="+mn-cs"/>
            </a:endParaRPr>
          </a:p>
          <a:p>
            <a:pPr rtl="0" fontAlgn="base"/>
            <a:r>
              <a:rPr lang="nb-NO" sz="1200" kern="1200" baseline="0" dirty="0" smtClean="0">
                <a:solidFill>
                  <a:schemeClr val="tx1"/>
                </a:solidFill>
                <a:latin typeface="Times New Roman" pitchFamily="18" charset="0"/>
                <a:ea typeface="+mn-ea"/>
                <a:cs typeface="+mn-cs"/>
              </a:rPr>
              <a:t>De fleste som venter barn vet hvilket biologisk kjønn barnet de venter har. De fleste tenker kanskje at de skal oppdra barnet sitt uavhengig av om det er gutt eller jente. Men undersøkelser viser at både foreldre og </a:t>
            </a:r>
            <a:r>
              <a:rPr lang="nb-NO" sz="1200" kern="1200" baseline="0" dirty="0" err="1" smtClean="0">
                <a:solidFill>
                  <a:schemeClr val="tx1"/>
                </a:solidFill>
                <a:latin typeface="Times New Roman" pitchFamily="18" charset="0"/>
                <a:ea typeface="+mn-ea"/>
                <a:cs typeface="+mn-cs"/>
              </a:rPr>
              <a:t>abdre</a:t>
            </a:r>
            <a:r>
              <a:rPr lang="nb-NO" sz="1200" kern="1200" baseline="0" dirty="0" smtClean="0">
                <a:solidFill>
                  <a:schemeClr val="tx1"/>
                </a:solidFill>
                <a:latin typeface="Times New Roman" pitchFamily="18" charset="0"/>
                <a:ea typeface="+mn-ea"/>
                <a:cs typeface="+mn-cs"/>
              </a:rPr>
              <a:t> behandler selv små barn ulikt ut i fra hvilket kjønn de har. Barnet blir oppdratt til å oppføre seg </a:t>
            </a:r>
            <a:r>
              <a:rPr lang="nb-NO" sz="1200" kern="1200" baseline="0" dirty="0" err="1" smtClean="0">
                <a:solidFill>
                  <a:schemeClr val="tx1"/>
                </a:solidFill>
                <a:latin typeface="Times New Roman" pitchFamily="18" charset="0"/>
                <a:ea typeface="+mn-ea"/>
                <a:cs typeface="+mn-cs"/>
              </a:rPr>
              <a:t>uikt</a:t>
            </a:r>
            <a:r>
              <a:rPr lang="nb-NO" sz="1200" kern="1200" baseline="0" dirty="0" smtClean="0">
                <a:solidFill>
                  <a:schemeClr val="tx1"/>
                </a:solidFill>
                <a:latin typeface="Times New Roman" pitchFamily="18" charset="0"/>
                <a:ea typeface="+mn-ea"/>
                <a:cs typeface="+mn-cs"/>
              </a:rPr>
              <a:t> og til å bli flinke på ulike områder. </a:t>
            </a:r>
            <a:endParaRPr lang="nb-NO" dirty="0" smtClean="0"/>
          </a:p>
          <a:p>
            <a:pPr rtl="0" fontAlgn="base"/>
            <a:endParaRPr lang="nb-NO" sz="1200" kern="1200" baseline="0" dirty="0" smtClean="0">
              <a:solidFill>
                <a:schemeClr val="tx1"/>
              </a:solidFill>
              <a:latin typeface="Times New Roman" pitchFamily="18" charset="0"/>
              <a:ea typeface="+mn-ea"/>
              <a:cs typeface="+mn-cs"/>
            </a:endParaRPr>
          </a:p>
          <a:p>
            <a:pPr rtl="0" fontAlgn="base"/>
            <a:r>
              <a:rPr lang="nb-NO" sz="1200" kern="1200" baseline="0" dirty="0" smtClean="0">
                <a:solidFill>
                  <a:schemeClr val="tx1"/>
                </a:solidFill>
                <a:latin typeface="Times New Roman" pitchFamily="18" charset="0"/>
                <a:ea typeface="+mn-ea"/>
                <a:cs typeface="+mn-cs"/>
              </a:rPr>
              <a:t>Emosjonelle reaksjoner blir regulert sosialt, er det slik at tøffe gutter ikke skal gråte?</a:t>
            </a:r>
            <a:endParaRPr lang="nb-NO" dirty="0" smtClean="0"/>
          </a:p>
          <a:p>
            <a:pPr rtl="0" fontAlgn="base"/>
            <a:endParaRPr lang="nb-NO" sz="1200" kern="1200" baseline="0" dirty="0" smtClean="0">
              <a:solidFill>
                <a:schemeClr val="tx1"/>
              </a:solidFill>
              <a:latin typeface="Times New Roman" pitchFamily="18" charset="0"/>
              <a:ea typeface="+mn-ea"/>
              <a:cs typeface="+mn-cs"/>
            </a:endParaRPr>
          </a:p>
          <a:p>
            <a:pPr rtl="0" fontAlgn="base"/>
            <a:r>
              <a:rPr lang="nb-NO" sz="1200" kern="1200" baseline="0" dirty="0" smtClean="0">
                <a:solidFill>
                  <a:schemeClr val="tx1"/>
                </a:solidFill>
                <a:latin typeface="Times New Roman" pitchFamily="18" charset="0"/>
                <a:ea typeface="+mn-ea"/>
                <a:cs typeface="+mn-cs"/>
              </a:rPr>
              <a:t>Gutter og jenter behandles ofte ulikt og de voksne tenker kanskje ikke gjennom hvorfor det er slik. Voksne tror kanskje at de møter barna som individer, at det bare er tilfeldig (eller biologisk) at akkurat de jentene vi møter har rosa klær og </a:t>
            </a:r>
            <a:r>
              <a:rPr lang="nb-NO" sz="1200" kern="1200" baseline="0" dirty="0" err="1" smtClean="0">
                <a:solidFill>
                  <a:schemeClr val="tx1"/>
                </a:solidFill>
                <a:latin typeface="Times New Roman" pitchFamily="18" charset="0"/>
                <a:ea typeface="+mn-ea"/>
                <a:cs typeface="+mn-cs"/>
              </a:rPr>
              <a:t>lreker</a:t>
            </a:r>
            <a:r>
              <a:rPr lang="nb-NO" sz="1200" kern="1200" baseline="0" dirty="0" smtClean="0">
                <a:solidFill>
                  <a:schemeClr val="tx1"/>
                </a:solidFill>
                <a:latin typeface="Times New Roman" pitchFamily="18" charset="0"/>
                <a:ea typeface="+mn-ea"/>
                <a:cs typeface="+mn-cs"/>
              </a:rPr>
              <a:t> med dokker, mens guttene vil gå i blått og leke med biler.</a:t>
            </a:r>
            <a:endParaRPr lang="nb-NO" dirty="0" smtClean="0"/>
          </a:p>
          <a:p>
            <a:pPr rtl="0" fontAlgn="base"/>
            <a:endParaRPr lang="nb-NO" sz="1200" kern="1200" baseline="0" dirty="0" smtClean="0">
              <a:solidFill>
                <a:schemeClr val="tx1"/>
              </a:solidFill>
              <a:latin typeface="Times New Roman" pitchFamily="18" charset="0"/>
              <a:ea typeface="+mn-ea"/>
              <a:cs typeface="+mn-cs"/>
            </a:endParaRPr>
          </a:p>
          <a:p>
            <a:r>
              <a:rPr lang="nb-NO" sz="1200" kern="1200" baseline="0" dirty="0" smtClean="0">
                <a:solidFill>
                  <a:schemeClr val="tx1"/>
                </a:solidFill>
                <a:latin typeface="Times New Roman" pitchFamily="18" charset="0"/>
                <a:ea typeface="+mn-ea"/>
                <a:cs typeface="+mn-cs"/>
              </a:rPr>
              <a:t>Tenk om alle barn kunne få utvikle alle sider ved seg selv. Og tenk om ikke alle voksne ikke var så opptatt av stengsler, men av potensialet i hvert enkelt barn. Tenk om…. Se s 23 hefte </a:t>
            </a:r>
            <a:r>
              <a:rPr lang="nb-NO" sz="1200" kern="1200" baseline="0" dirty="0" err="1" smtClean="0">
                <a:solidFill>
                  <a:schemeClr val="tx1"/>
                </a:solidFill>
                <a:latin typeface="Times New Roman" pitchFamily="18" charset="0"/>
                <a:ea typeface="+mn-ea"/>
                <a:cs typeface="+mn-cs"/>
              </a:rPr>
              <a:t>stemmerettesjub</a:t>
            </a: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2</a:t>
            </a:fld>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Foreldres holdninger til kjønn og likestilling er sentralt, og samarbeid med foreldre er viktig. I lov om</a:t>
            </a:r>
            <a:r>
              <a:rPr lang="nb-NO" baseline="0" dirty="0" smtClean="0"/>
              <a:t> barnehager står det at foreldre skal involveres i barnehagens arbeid. Gjennom sitt samfunnsmandat har barnehager sammen med foreldre mulighet for å påvirke og med virke til at barn vokser opp i et likestilt og likeverdig samfunn.</a:t>
            </a: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23</a:t>
            </a:fld>
            <a:endParaRPr 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 veilederen kalles dette barnehagen som likestilt organisasjon.</a:t>
            </a: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24</a:t>
            </a:fld>
            <a:endParaRPr 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Plassholder for lysbilde 1"/>
          <p:cNvSpPr>
            <a:spLocks noGrp="1" noRot="1" noChangeAspect="1" noTextEdit="1"/>
          </p:cNvSpPr>
          <p:nvPr>
            <p:ph type="sldImg"/>
          </p:nvPr>
        </p:nvSpPr>
        <p:spPr bwMode="auto">
          <a:xfrm>
            <a:off x="831850" y="746125"/>
            <a:ext cx="5135563" cy="3719513"/>
          </a:xfrm>
          <a:noFill/>
          <a:ln>
            <a:solidFill>
              <a:srgbClr val="000000"/>
            </a:solidFill>
            <a:miter lim="800000"/>
            <a:headEnd/>
            <a:tailEnd/>
          </a:ln>
        </p:spPr>
      </p:sp>
      <p:sp>
        <p:nvSpPr>
          <p:cNvPr id="126979" name="Plassholder for notater 2"/>
          <p:cNvSpPr>
            <a:spLocks noGrp="1"/>
          </p:cNvSpPr>
          <p:nvPr>
            <p:ph type="body" idx="1"/>
          </p:nvPr>
        </p:nvSpPr>
        <p:spPr bwMode="auto">
          <a:noFill/>
        </p:spPr>
        <p:txBody>
          <a:bodyPr/>
          <a:lstStyle/>
          <a:p>
            <a:r>
              <a:rPr lang="nb-NO" smtClean="0">
                <a:ea typeface="ＭＳ Ｐゴシック" pitchFamily="34" charset="-128"/>
              </a:rPr>
              <a:t>Det finnes mange metoder. </a:t>
            </a:r>
          </a:p>
          <a:p>
            <a:endParaRPr lang="nb-NO" smtClean="0">
              <a:ea typeface="ＭＳ Ｐゴシック" pitchFamily="34" charset="-128"/>
            </a:endParaRPr>
          </a:p>
          <a:p>
            <a:r>
              <a:rPr lang="nb-NO" smtClean="0">
                <a:ea typeface="ＭＳ Ｐゴシック" pitchFamily="34" charset="-128"/>
              </a:rPr>
              <a:t>Det er vesentlig å tenke gjennom hvilken metode som egner seg både i forhold til problemstilling og tid en har til rådighet. Noen metoder er mer tidkrevende enn andre.</a:t>
            </a:r>
          </a:p>
          <a:p>
            <a:endParaRPr lang="nb-NO" smtClean="0">
              <a:ea typeface="ＭＳ Ｐゴシック" pitchFamily="34" charset="-128"/>
            </a:endParaRPr>
          </a:p>
          <a:p>
            <a:r>
              <a:rPr lang="nb-NO" smtClean="0">
                <a:ea typeface="ＭＳ Ｐゴシック" pitchFamily="34" charset="-128"/>
              </a:rPr>
              <a:t>Jeg vil gi eksempler på noen av disse metodene.</a:t>
            </a:r>
          </a:p>
        </p:txBody>
      </p:sp>
      <p:sp>
        <p:nvSpPr>
          <p:cNvPr id="126980" name="Plassholder for lysbildenummer 3"/>
          <p:cNvSpPr>
            <a:spLocks noGrp="1"/>
          </p:cNvSpPr>
          <p:nvPr>
            <p:ph type="sldNum" sz="quarter" idx="5"/>
          </p:nvPr>
        </p:nvSpPr>
        <p:spPr bwMode="auto">
          <a:noFill/>
          <a:ln>
            <a:miter lim="800000"/>
            <a:headEnd/>
            <a:tailEnd/>
          </a:ln>
        </p:spPr>
        <p:txBody>
          <a:bodyPr/>
          <a:lstStyle/>
          <a:p>
            <a:fld id="{AC34D8E4-C787-4B41-BD93-1CD225B58106}" type="slidenum">
              <a:rPr lang="nb-NO" smtClean="0"/>
              <a:pPr/>
              <a:t>25</a:t>
            </a:fld>
            <a:endParaRPr lang="nb-N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Plassholder for lysbilde 1"/>
          <p:cNvSpPr>
            <a:spLocks noGrp="1" noRot="1" noChangeAspect="1" noTextEdit="1"/>
          </p:cNvSpPr>
          <p:nvPr>
            <p:ph type="sldImg"/>
          </p:nvPr>
        </p:nvSpPr>
        <p:spPr bwMode="auto">
          <a:xfrm>
            <a:off x="831850" y="746125"/>
            <a:ext cx="5135563" cy="3719513"/>
          </a:xfrm>
          <a:noFill/>
          <a:ln>
            <a:solidFill>
              <a:srgbClr val="000000"/>
            </a:solidFill>
            <a:miter lim="800000"/>
            <a:headEnd/>
            <a:tailEnd/>
          </a:ln>
        </p:spPr>
      </p:sp>
      <p:sp>
        <p:nvSpPr>
          <p:cNvPr id="129027" name="Plassholder for notater 2"/>
          <p:cNvSpPr>
            <a:spLocks noGrp="1"/>
          </p:cNvSpPr>
          <p:nvPr>
            <p:ph type="body" idx="1"/>
          </p:nvPr>
        </p:nvSpPr>
        <p:spPr bwMode="auto">
          <a:noFill/>
        </p:spPr>
        <p:txBody>
          <a:bodyPr/>
          <a:lstStyle/>
          <a:p>
            <a:r>
              <a:rPr lang="nb-NO" smtClean="0">
                <a:ea typeface="ＭＳ Ｐゴシック" pitchFamily="34" charset="-128"/>
              </a:rPr>
              <a:t>Det er mange situasjoner man kan velge å registrere. </a:t>
            </a:r>
          </a:p>
          <a:p>
            <a:pPr>
              <a:buFontTx/>
              <a:buChar char="-"/>
            </a:pPr>
            <a:r>
              <a:rPr lang="nb-NO" smtClean="0">
                <a:ea typeface="ＭＳ Ｐゴシック" pitchFamily="34" charset="-128"/>
              </a:rPr>
              <a:t>aktiviteter, hva barna leker med og hvordan. </a:t>
            </a:r>
          </a:p>
          <a:p>
            <a:pPr>
              <a:buFontTx/>
              <a:buChar char="-"/>
            </a:pPr>
            <a:endParaRPr lang="nb-NO" smtClean="0">
              <a:ea typeface="ＭＳ Ｐゴシック" pitchFamily="34" charset="-128"/>
            </a:endParaRPr>
          </a:p>
          <a:p>
            <a:pPr>
              <a:buFontTx/>
              <a:buChar char="-"/>
            </a:pPr>
            <a:r>
              <a:rPr lang="nb-NO" smtClean="0">
                <a:ea typeface="ＭＳ Ｐゴシック" pitchFamily="34" charset="-128"/>
              </a:rPr>
              <a:t>levere/hente-situasjoner, hvordan kommuniserer foreldre og ansatte i denne situasjonen? </a:t>
            </a:r>
          </a:p>
          <a:p>
            <a:r>
              <a:rPr lang="nb-NO" smtClean="0">
                <a:ea typeface="ＭＳ Ｐゴシック" pitchFamily="34" charset="-128"/>
              </a:rPr>
              <a:t>Mulighetene er mange. Når man velger ut hva man vil observere bør dette tenkes i sammenhenge med problemstillingen.</a:t>
            </a:r>
          </a:p>
          <a:p>
            <a:endParaRPr lang="nb-NO" smtClean="0">
              <a:ea typeface="ＭＳ Ｐゴシック" pitchFamily="34" charset="-128"/>
            </a:endParaRPr>
          </a:p>
          <a:p>
            <a:r>
              <a:rPr lang="nb-NO" smtClean="0">
                <a:ea typeface="ＭＳ Ｐゴシック" pitchFamily="34" charset="-128"/>
              </a:rPr>
              <a:t>de voksnes henvendelse til barna f.eks i matsituasjonen ;ulike typer henvendelse; hjelp, henvendelse ved navn, irettesetting/ros osv. </a:t>
            </a:r>
          </a:p>
          <a:p>
            <a:r>
              <a:rPr lang="nb-NO" smtClean="0">
                <a:ea typeface="ＭＳ Ｐゴシック" pitchFamily="34" charset="-128"/>
              </a:rPr>
              <a:t>10 barn i alderen 3-6 år var med under måltidet. Observerte 3 måltider, hadde planer om 5, men det ble vanskelig å få til av ulike årsaker.</a:t>
            </a:r>
          </a:p>
          <a:p>
            <a:pPr>
              <a:buFontTx/>
              <a:buChar char="-"/>
            </a:pPr>
            <a:r>
              <a:rPr lang="nb-NO" smtClean="0">
                <a:ea typeface="ＭＳ Ｐゴシック" pitchFamily="34" charset="-128"/>
              </a:rPr>
              <a:t>Den som registrerer mest mulig ”nøytral” – kan være lurt at det er noen fra en annen avdeling som har lettere for å sette seg utenfor situasjonen, og det blir ikke så rart å sitte der å ikke gjøre noe, for eksempel under et måltid.</a:t>
            </a:r>
          </a:p>
          <a:p>
            <a:r>
              <a:rPr lang="nb-NO" smtClean="0">
                <a:ea typeface="ＭＳ Ｐゴシック" pitchFamily="34" charset="-128"/>
              </a:rPr>
              <a:t>De som blir observert kan bli ekstra bevisst når noen sitter å registrerer. Vanskelig å si hvordan dette kan påvirke resulattet, men de sier at de fort glemmer at de blir observert. Viktig med trygghet i personalet, kommunisere på forhånd.</a:t>
            </a:r>
          </a:p>
          <a:p>
            <a:r>
              <a:rPr lang="nb-NO" smtClean="0">
                <a:ea typeface="ＭＳ Ｐゴシック" pitchFamily="34" charset="-128"/>
              </a:rPr>
              <a:t>Ideelt så er det fint om man får registrert 5-6 ganger, et par ganger i uka over 2-3 uker.</a:t>
            </a:r>
          </a:p>
          <a:p>
            <a:pPr>
              <a:buFontTx/>
              <a:buChar char="-"/>
            </a:pPr>
            <a:endParaRPr lang="nb-NO" smtClean="0">
              <a:ea typeface="ＭＳ Ｐゴシック" pitchFamily="34" charset="-128"/>
            </a:endParaRPr>
          </a:p>
          <a:p>
            <a:pPr>
              <a:buFontTx/>
              <a:buChar char="-"/>
            </a:pPr>
            <a:r>
              <a:rPr lang="nb-NO" smtClean="0">
                <a:ea typeface="ＭＳ Ｐゴシック" pitchFamily="34" charset="-128"/>
              </a:rPr>
              <a:t>Det kan være en fordel at det er de samme personene som registrerer hver gang, slik at registreringene foretas mest mulig likt. Noen barnehager har imidlertid valgt å involvere flere. De har sett det som en mulighet til å involvere flere ansatte  i arbeidet.</a:t>
            </a:r>
          </a:p>
          <a:p>
            <a:endParaRPr lang="nb-NO" smtClean="0">
              <a:ea typeface="ＭＳ Ｐゴシック" pitchFamily="34" charset="-128"/>
            </a:endParaRPr>
          </a:p>
          <a:p>
            <a:endParaRPr lang="nb-NO" smtClean="0">
              <a:ea typeface="ＭＳ Ｐゴシック" pitchFamily="34" charset="-128"/>
            </a:endParaRPr>
          </a:p>
          <a:p>
            <a:endParaRPr lang="nb-NO" smtClean="0">
              <a:ea typeface="ＭＳ Ｐゴシック" pitchFamily="34" charset="-128"/>
            </a:endParaRPr>
          </a:p>
          <a:p>
            <a:endParaRPr lang="nb-NO" smtClean="0">
              <a:ea typeface="ＭＳ Ｐゴシック" pitchFamily="34" charset="-128"/>
            </a:endParaRPr>
          </a:p>
          <a:p>
            <a:r>
              <a:rPr lang="nb-NO" smtClean="0">
                <a:ea typeface="ＭＳ Ｐゴシック" pitchFamily="34" charset="-128"/>
              </a:rPr>
              <a:t>Utarbeidet observasjonsskjema for å registrere.(skjema kommer på neste lysark)</a:t>
            </a:r>
          </a:p>
          <a:p>
            <a:endParaRPr lang="nb-NO" smtClean="0">
              <a:ea typeface="ＭＳ Ｐゴシック" pitchFamily="34" charset="-128"/>
            </a:endParaRPr>
          </a:p>
          <a:p>
            <a:pPr>
              <a:buFontTx/>
              <a:buChar char="•"/>
            </a:pPr>
            <a:r>
              <a:rPr lang="nb-NO" smtClean="0">
                <a:ea typeface="ＭＳ Ｐゴシック" pitchFamily="34" charset="-128"/>
              </a:rPr>
              <a:t>Antall henvendelser til gutter og jenter, positive eller korrigerende</a:t>
            </a:r>
          </a:p>
          <a:p>
            <a:pPr>
              <a:buFontTx/>
              <a:buChar char="•"/>
            </a:pPr>
            <a:r>
              <a:rPr lang="nb-NO" smtClean="0">
                <a:ea typeface="ＭＳ Ｐゴシック" pitchFamily="34" charset="-128"/>
              </a:rPr>
              <a:t>Bruk av barnas navn på gutter og jenter</a:t>
            </a:r>
          </a:p>
          <a:p>
            <a:pPr>
              <a:buFontTx/>
              <a:buChar char="•"/>
            </a:pPr>
            <a:r>
              <a:rPr lang="nb-NO" smtClean="0">
                <a:ea typeface="ＭＳ Ｐゴシック" pitchFamily="34" charset="-128"/>
              </a:rPr>
              <a:t>Hjelp til gutter og jenter som spør om det og hjelp uten at de spør om det</a:t>
            </a:r>
          </a:p>
          <a:p>
            <a:endParaRPr lang="nb-NO" smtClean="0">
              <a:ea typeface="ＭＳ Ｐゴシック" pitchFamily="34" charset="-128"/>
            </a:endParaRPr>
          </a:p>
          <a:p>
            <a:r>
              <a:rPr lang="nb-NO" smtClean="0">
                <a:ea typeface="ＭＳ Ｐゴシック" pitchFamily="34" charset="-128"/>
              </a:rPr>
              <a:t>Barnehagen har gode erfaringer med metoden. Skjemaet var greit å bruke og det var overkommelig med arbeid både i forkant og ettrkant av observasjonene.</a:t>
            </a:r>
          </a:p>
          <a:p>
            <a:endParaRPr lang="nb-NO" smtClean="0">
              <a:ea typeface="ＭＳ Ｐゴシック" pitchFamily="34" charset="-128"/>
            </a:endParaRPr>
          </a:p>
        </p:txBody>
      </p:sp>
      <p:sp>
        <p:nvSpPr>
          <p:cNvPr id="129028" name="Plassholder for lysbildenummer 3"/>
          <p:cNvSpPr>
            <a:spLocks noGrp="1"/>
          </p:cNvSpPr>
          <p:nvPr>
            <p:ph type="sldNum" sz="quarter" idx="5"/>
          </p:nvPr>
        </p:nvSpPr>
        <p:spPr bwMode="auto">
          <a:noFill/>
          <a:ln>
            <a:miter lim="800000"/>
            <a:headEnd/>
            <a:tailEnd/>
          </a:ln>
        </p:spPr>
        <p:txBody>
          <a:bodyPr/>
          <a:lstStyle/>
          <a:p>
            <a:fld id="{CF526A5A-433A-4794-A49E-F13A1D766D76}" type="slidenum">
              <a:rPr lang="nb-NO" smtClean="0"/>
              <a:pPr/>
              <a:t>26</a:t>
            </a:fld>
            <a:endParaRPr lang="nb-N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Plassholder for lysbilde 1"/>
          <p:cNvSpPr>
            <a:spLocks noGrp="1" noRot="1" noChangeAspect="1" noTextEdit="1"/>
          </p:cNvSpPr>
          <p:nvPr>
            <p:ph type="sldImg"/>
          </p:nvPr>
        </p:nvSpPr>
        <p:spPr bwMode="auto">
          <a:xfrm>
            <a:off x="831850" y="746125"/>
            <a:ext cx="5135563" cy="3719513"/>
          </a:xfrm>
          <a:noFill/>
          <a:ln>
            <a:solidFill>
              <a:srgbClr val="000000"/>
            </a:solidFill>
            <a:miter lim="800000"/>
            <a:headEnd/>
            <a:tailEnd/>
          </a:ln>
        </p:spPr>
      </p:sp>
      <p:sp>
        <p:nvSpPr>
          <p:cNvPr id="130051" name="Plassholder for notater 2"/>
          <p:cNvSpPr>
            <a:spLocks noGrp="1"/>
          </p:cNvSpPr>
          <p:nvPr>
            <p:ph type="body" idx="1"/>
          </p:nvPr>
        </p:nvSpPr>
        <p:spPr bwMode="auto">
          <a:noFill/>
        </p:spPr>
        <p:txBody>
          <a:bodyPr/>
          <a:lstStyle/>
          <a:p>
            <a:r>
              <a:rPr lang="nb-NO" smtClean="0">
                <a:ea typeface="ＭＳ Ｐゴシック" pitchFamily="34" charset="-128"/>
              </a:rPr>
              <a:t>Her var skjemaet barnehagen utarbeidet. </a:t>
            </a:r>
          </a:p>
          <a:p>
            <a:endParaRPr lang="nb-NO" smtClean="0">
              <a:ea typeface="ＭＳ Ｐゴシック" pitchFamily="34" charset="-128"/>
            </a:endParaRPr>
          </a:p>
          <a:p>
            <a:r>
              <a:rPr lang="nb-NO" smtClean="0">
                <a:ea typeface="ＭＳ Ｐゴシック" pitchFamily="34" charset="-128"/>
              </a:rPr>
              <a:t>De som observerte tok seg god tid i forkant av observasjonen for å snakke om hva de la i de forskjellige punktene. Hva innebærer hjelp, hva er en negativ bemerkning, positiv bemerkning etc. </a:t>
            </a:r>
          </a:p>
          <a:p>
            <a:endParaRPr lang="nb-NO" smtClean="0">
              <a:ea typeface="ＭＳ Ｐゴシック" pitchFamily="34" charset="-128"/>
            </a:endParaRPr>
          </a:p>
          <a:p>
            <a:r>
              <a:rPr lang="nb-NO" smtClean="0">
                <a:ea typeface="ＭＳ Ｐゴシック" pitchFamily="34" charset="-128"/>
              </a:rPr>
              <a:t>Testet skjemaet og endret noe.</a:t>
            </a:r>
          </a:p>
          <a:p>
            <a:endParaRPr lang="nb-NO" smtClean="0">
              <a:ea typeface="ＭＳ Ｐゴシック" pitchFamily="34" charset="-128"/>
            </a:endParaRPr>
          </a:p>
          <a:p>
            <a:endParaRPr lang="nb-NO" smtClean="0">
              <a:ea typeface="ＭＳ Ｐゴシック" pitchFamily="34" charset="-128"/>
            </a:endParaRPr>
          </a:p>
          <a:p>
            <a:r>
              <a:rPr lang="nb-NO" smtClean="0">
                <a:ea typeface="ＭＳ Ｐゴシック" pitchFamily="34" charset="-128"/>
              </a:rPr>
              <a:t>2 ansatte fra en annen avdeling observerte måltidssituasjonen. Etter observasjonen gikk de gjennom resultatene for å se om de hadde registrert det samme. Det var små avvik i registreringene.</a:t>
            </a:r>
          </a:p>
          <a:p>
            <a:endParaRPr lang="nb-NO" smtClean="0">
              <a:ea typeface="ＭＳ Ｐゴシック" pitchFamily="34" charset="-128"/>
            </a:endParaRPr>
          </a:p>
        </p:txBody>
      </p:sp>
      <p:sp>
        <p:nvSpPr>
          <p:cNvPr id="130052" name="Plassholder for lysbildenummer 3"/>
          <p:cNvSpPr>
            <a:spLocks noGrp="1"/>
          </p:cNvSpPr>
          <p:nvPr>
            <p:ph type="sldNum" sz="quarter" idx="5"/>
          </p:nvPr>
        </p:nvSpPr>
        <p:spPr bwMode="auto">
          <a:noFill/>
          <a:ln>
            <a:miter lim="800000"/>
            <a:headEnd/>
            <a:tailEnd/>
          </a:ln>
        </p:spPr>
        <p:txBody>
          <a:bodyPr/>
          <a:lstStyle/>
          <a:p>
            <a:fld id="{1D134302-DC5A-4DB6-BA4A-FC885202EB77}" type="slidenum">
              <a:rPr lang="nb-NO" smtClean="0"/>
              <a:pPr/>
              <a:t>27</a:t>
            </a:fld>
            <a:endParaRPr lang="nb-N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Plassholder for lysbilde 1"/>
          <p:cNvSpPr>
            <a:spLocks noGrp="1" noRot="1" noChangeAspect="1" noTextEdit="1"/>
          </p:cNvSpPr>
          <p:nvPr>
            <p:ph type="sldImg"/>
          </p:nvPr>
        </p:nvSpPr>
        <p:spPr bwMode="auto">
          <a:noFill/>
          <a:ln>
            <a:solidFill>
              <a:srgbClr val="000000"/>
            </a:solidFill>
            <a:miter lim="800000"/>
            <a:headEnd/>
            <a:tailEnd/>
          </a:ln>
        </p:spPr>
      </p:sp>
      <p:sp>
        <p:nvSpPr>
          <p:cNvPr id="131075" name="Plassholder for notater 2"/>
          <p:cNvSpPr>
            <a:spLocks noGrp="1"/>
          </p:cNvSpPr>
          <p:nvPr>
            <p:ph type="body" idx="1"/>
          </p:nvPr>
        </p:nvSpPr>
        <p:spPr bwMode="auto">
          <a:noFill/>
        </p:spPr>
        <p:txBody>
          <a:bodyPr/>
          <a:lstStyle/>
          <a:p>
            <a:r>
              <a:rPr lang="nb-NO" b="1" u="sng" smtClean="0">
                <a:ea typeface="ＭＳ Ｐゴシック" pitchFamily="34" charset="-128"/>
              </a:rPr>
              <a:t>Spørsmål personalet reflekterte over i etterkant:</a:t>
            </a:r>
          </a:p>
          <a:p>
            <a:endParaRPr lang="nb-NO" smtClean="0">
              <a:ea typeface="ＭＳ Ｐゴシック" pitchFamily="34" charset="-128"/>
            </a:endParaRPr>
          </a:p>
          <a:p>
            <a:r>
              <a:rPr lang="nb-NO" smtClean="0">
                <a:ea typeface="ＭＳ Ｐゴシック" pitchFamily="34" charset="-128"/>
              </a:rPr>
              <a:t>Hvorfor korrigeres gutter noe oftere?</a:t>
            </a:r>
          </a:p>
          <a:p>
            <a:r>
              <a:rPr lang="nb-NO" smtClean="0">
                <a:ea typeface="ＭＳ Ｐゴシック" pitchFamily="34" charset="-128"/>
              </a:rPr>
              <a:t>Hvorfor får gutter mer uoppfordret hjelp?</a:t>
            </a:r>
          </a:p>
          <a:p>
            <a:r>
              <a:rPr lang="nb-NO" smtClean="0">
                <a:ea typeface="ＭＳ Ｐゴシック" pitchFamily="34" charset="-128"/>
              </a:rPr>
              <a:t>Er det reelt at gutter trenger mer hjelp, og gjelder det alle?</a:t>
            </a:r>
          </a:p>
          <a:p>
            <a:r>
              <a:rPr lang="nb-NO" smtClean="0">
                <a:ea typeface="ＭＳ Ｐゴシック" pitchFamily="34" charset="-128"/>
              </a:rPr>
              <a:t>Påvirkes gutter til mindre selvstendighet</a:t>
            </a:r>
          </a:p>
          <a:p>
            <a:endParaRPr lang="nb-NO" smtClean="0">
              <a:ea typeface="ＭＳ Ｐゴシック" pitchFamily="34" charset="-128"/>
            </a:endParaRPr>
          </a:p>
          <a:p>
            <a:pPr eaLnBrk="1" hangingPunct="1">
              <a:lnSpc>
                <a:spcPct val="90000"/>
              </a:lnSpc>
            </a:pPr>
            <a:r>
              <a:rPr lang="nb-NO" smtClean="0">
                <a:ea typeface="ＭＳ Ｐゴシック" pitchFamily="34" charset="-128"/>
              </a:rPr>
              <a:t>Hvordan forklarer vi disse forskjellene?</a:t>
            </a:r>
          </a:p>
          <a:p>
            <a:pPr eaLnBrk="1" hangingPunct="1">
              <a:lnSpc>
                <a:spcPct val="90000"/>
              </a:lnSpc>
            </a:pPr>
            <a:r>
              <a:rPr lang="nb-NO" smtClean="0">
                <a:ea typeface="ＭＳ Ｐゴシック" pitchFamily="34" charset="-128"/>
              </a:rPr>
              <a:t>Hvilke konsekvenser får det for gutter og jenter?</a:t>
            </a:r>
          </a:p>
          <a:p>
            <a:pPr eaLnBrk="1" hangingPunct="1">
              <a:lnSpc>
                <a:spcPct val="90000"/>
              </a:lnSpc>
            </a:pPr>
            <a:r>
              <a:rPr lang="nb-NO" smtClean="0">
                <a:ea typeface="ＭＳ Ｐゴシック" pitchFamily="34" charset="-128"/>
              </a:rPr>
              <a:t>Hvordan samsvarer dette med målet for barnehagen</a:t>
            </a:r>
          </a:p>
          <a:p>
            <a:pPr eaLnBrk="1" hangingPunct="1">
              <a:lnSpc>
                <a:spcPct val="90000"/>
              </a:lnSpc>
            </a:pPr>
            <a:r>
              <a:rPr lang="nb-NO" smtClean="0">
                <a:ea typeface="ＭＳ Ｐゴシック" pitchFamily="34" charset="-128"/>
              </a:rPr>
              <a:t>Hva kan gjøres?</a:t>
            </a:r>
          </a:p>
          <a:p>
            <a:pPr eaLnBrk="1" hangingPunct="1">
              <a:lnSpc>
                <a:spcPct val="90000"/>
              </a:lnSpc>
            </a:pPr>
            <a:endParaRPr lang="nb-NO" smtClean="0">
              <a:ea typeface="ＭＳ Ｐゴシック" pitchFamily="34" charset="-128"/>
            </a:endParaRPr>
          </a:p>
          <a:p>
            <a:pPr eaLnBrk="1" hangingPunct="1">
              <a:lnSpc>
                <a:spcPct val="90000"/>
              </a:lnSpc>
            </a:pPr>
            <a:r>
              <a:rPr lang="nb-NO" b="1" smtClean="0">
                <a:ea typeface="ＭＳ Ｐゴシック" pitchFamily="34" charset="-128"/>
              </a:rPr>
              <a:t>Oppgave: Snakk to og to om resultatene…………………</a:t>
            </a:r>
          </a:p>
          <a:p>
            <a:pPr eaLnBrk="1" hangingPunct="1">
              <a:lnSpc>
                <a:spcPct val="90000"/>
              </a:lnSpc>
            </a:pPr>
            <a:r>
              <a:rPr lang="nb-NO" b="1" smtClean="0">
                <a:ea typeface="ＭＳ Ｐゴシック" pitchFamily="34" charset="-128"/>
              </a:rPr>
              <a:t>Hva tenker dere rundt resultatene?</a:t>
            </a:r>
          </a:p>
          <a:p>
            <a:endParaRPr lang="nb-NO" b="1" smtClean="0">
              <a:ea typeface="ＭＳ Ｐゴシック" pitchFamily="34" charset="-128"/>
            </a:endParaRPr>
          </a:p>
          <a:p>
            <a:endParaRPr lang="nb-NO" b="1" smtClean="0">
              <a:ea typeface="ＭＳ Ｐゴシック" pitchFamily="34" charset="-128"/>
            </a:endParaRPr>
          </a:p>
          <a:p>
            <a:endParaRPr lang="nb-NO" b="1" smtClean="0">
              <a:ea typeface="ＭＳ Ｐゴシック" pitchFamily="34" charset="-128"/>
            </a:endParaRPr>
          </a:p>
          <a:p>
            <a:endParaRPr lang="nb-NO" b="1" smtClean="0">
              <a:ea typeface="ＭＳ Ｐゴシック" pitchFamily="34" charset="-128"/>
            </a:endParaRPr>
          </a:p>
        </p:txBody>
      </p:sp>
      <p:sp>
        <p:nvSpPr>
          <p:cNvPr id="131076" name="Plassholder for lysbildenummer 3"/>
          <p:cNvSpPr>
            <a:spLocks noGrp="1"/>
          </p:cNvSpPr>
          <p:nvPr>
            <p:ph type="sldNum" sz="quarter" idx="5"/>
          </p:nvPr>
        </p:nvSpPr>
        <p:spPr bwMode="auto">
          <a:noFill/>
          <a:ln>
            <a:miter lim="800000"/>
            <a:headEnd/>
            <a:tailEnd/>
          </a:ln>
        </p:spPr>
        <p:txBody>
          <a:bodyPr/>
          <a:lstStyle/>
          <a:p>
            <a:fld id="{414386C2-E15F-4D9B-B597-77507F13C942}" type="slidenum">
              <a:rPr lang="nb-NO" smtClean="0"/>
              <a:pPr/>
              <a:t>28</a:t>
            </a:fld>
            <a:endParaRPr lang="nb-N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Plassholder for lysbilde 1"/>
          <p:cNvSpPr>
            <a:spLocks noGrp="1" noRot="1" noChangeAspect="1" noTextEdit="1"/>
          </p:cNvSpPr>
          <p:nvPr>
            <p:ph type="sldImg"/>
          </p:nvPr>
        </p:nvSpPr>
        <p:spPr bwMode="auto">
          <a:xfrm>
            <a:off x="831850" y="746125"/>
            <a:ext cx="5135563" cy="3719513"/>
          </a:xfrm>
          <a:noFill/>
          <a:ln>
            <a:solidFill>
              <a:srgbClr val="000000"/>
            </a:solidFill>
            <a:miter lim="800000"/>
            <a:headEnd/>
            <a:tailEnd/>
          </a:ln>
        </p:spPr>
      </p:sp>
      <p:sp>
        <p:nvSpPr>
          <p:cNvPr id="133123" name="Plassholder for notater 2"/>
          <p:cNvSpPr>
            <a:spLocks noGrp="1"/>
          </p:cNvSpPr>
          <p:nvPr>
            <p:ph type="body" idx="1"/>
          </p:nvPr>
        </p:nvSpPr>
        <p:spPr bwMode="auto">
          <a:noFill/>
        </p:spPr>
        <p:txBody>
          <a:bodyPr/>
          <a:lstStyle/>
          <a:p>
            <a:r>
              <a:rPr lang="nb-NO" dirty="0" smtClean="0">
                <a:ea typeface="ＭＳ Ｐゴシック" pitchFamily="34" charset="-128"/>
              </a:rPr>
              <a:t>Flere barnehager har kartlagt litteraturutvalg i barnehagen i forhold til om jenter eller gutter har hovedrollen i boka eller om det er både jenter og gutter i hovedrollen.</a:t>
            </a:r>
          </a:p>
          <a:p>
            <a:endParaRPr lang="nb-NO" dirty="0" smtClean="0">
              <a:ea typeface="ＭＳ Ｐゴシック" pitchFamily="34" charset="-128"/>
            </a:endParaRPr>
          </a:p>
        </p:txBody>
      </p:sp>
      <p:sp>
        <p:nvSpPr>
          <p:cNvPr id="133124" name="Plassholder for lysbildenummer 3"/>
          <p:cNvSpPr>
            <a:spLocks noGrp="1"/>
          </p:cNvSpPr>
          <p:nvPr>
            <p:ph type="sldNum" sz="quarter" idx="5"/>
          </p:nvPr>
        </p:nvSpPr>
        <p:spPr bwMode="auto">
          <a:noFill/>
          <a:ln>
            <a:miter lim="800000"/>
            <a:headEnd/>
            <a:tailEnd/>
          </a:ln>
        </p:spPr>
        <p:txBody>
          <a:bodyPr/>
          <a:lstStyle/>
          <a:p>
            <a:fld id="{5B8182D2-65F5-4203-9D55-173C86331C2B}" type="slidenum">
              <a:rPr lang="nb-NO" smtClean="0"/>
              <a:pPr/>
              <a:t>29</a:t>
            </a:fld>
            <a:endParaRPr lang="nb-N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pPr>
              <a:lnSpc>
                <a:spcPct val="80000"/>
              </a:lnSpc>
            </a:pPr>
            <a:r>
              <a:rPr lang="nb-NO" sz="800" b="1" u="sng" dirty="0" smtClean="0">
                <a:ea typeface="ＭＳ Ｐゴシック" pitchFamily="34" charset="-128"/>
              </a:rPr>
              <a:t>Utdrag fra rapporten til Moen barnehage:</a:t>
            </a:r>
          </a:p>
          <a:p>
            <a:pPr>
              <a:lnSpc>
                <a:spcPct val="80000"/>
              </a:lnSpc>
            </a:pPr>
            <a:r>
              <a:rPr lang="nb-NO" sz="800" dirty="0" smtClean="0">
                <a:latin typeface="Arial" pitchFamily="34" charset="0"/>
                <a:ea typeface="ＭＳ Ｐゴシック" pitchFamily="34" charset="-128"/>
              </a:rPr>
              <a:t>Gjennom en periode på 4 uker ble det foretatt 4+4 observasjoner. Det ble tegnet kart over begge ute områdene, og på to forskjellige tidspunkt på dagen, skulle vi sette av på kartet hvor mange barn som lekte sammen og hvilken kjønnssammensetning det var. Vi skulle også notere oss hva slags lek barna lekte.  </a:t>
            </a:r>
          </a:p>
          <a:p>
            <a:pPr>
              <a:lnSpc>
                <a:spcPct val="80000"/>
              </a:lnSpc>
            </a:pPr>
            <a:endParaRPr lang="nb-NO" sz="800" dirty="0" smtClean="0">
              <a:latin typeface="Arial" pitchFamily="34" charset="0"/>
              <a:ea typeface="ＭＳ Ｐゴシック" pitchFamily="34" charset="-128"/>
            </a:endParaRPr>
          </a:p>
          <a:p>
            <a:pPr>
              <a:lnSpc>
                <a:spcPct val="80000"/>
              </a:lnSpc>
            </a:pPr>
            <a:r>
              <a:rPr lang="nb-NO" sz="800" dirty="0" smtClean="0">
                <a:latin typeface="Arial" pitchFamily="34" charset="0"/>
                <a:ea typeface="ＭＳ Ｐゴシック" pitchFamily="34" charset="-128"/>
              </a:rPr>
              <a:t>Ut fra observasjonene på Uteplassen (uten leker) ser vi at nesten samtlige aktiviteter har deltakere av begge kjønn. Gutter og jenter snekrer, har samtaler rundt bålet, leker </a:t>
            </a:r>
            <a:r>
              <a:rPr lang="nb-NO" sz="800" dirty="0" err="1" smtClean="0">
                <a:latin typeface="Arial" pitchFamily="34" charset="0"/>
                <a:ea typeface="ＭＳ Ｐゴシック" pitchFamily="34" charset="-128"/>
              </a:rPr>
              <a:t>rollelek</a:t>
            </a:r>
            <a:r>
              <a:rPr lang="nb-NO" sz="800" dirty="0" smtClean="0">
                <a:latin typeface="Arial" pitchFamily="34" charset="0"/>
                <a:ea typeface="ＭＳ Ｐゴシック" pitchFamily="34" charset="-128"/>
              </a:rPr>
              <a:t> sammen. Alle gutter og jenter leker sammen i </a:t>
            </a:r>
            <a:r>
              <a:rPr lang="nb-NO" sz="800" dirty="0" err="1" smtClean="0">
                <a:latin typeface="Arial" pitchFamily="34" charset="0"/>
                <a:ea typeface="ＭＳ Ｐゴシック" pitchFamily="34" charset="-128"/>
              </a:rPr>
              <a:t>fangelek</a:t>
            </a:r>
            <a:r>
              <a:rPr lang="nb-NO" sz="800" dirty="0" smtClean="0">
                <a:latin typeface="Arial" pitchFamily="34" charset="0"/>
                <a:ea typeface="ＭＳ Ｐゴシック" pitchFamily="34" charset="-128"/>
              </a:rPr>
              <a:t>. </a:t>
            </a:r>
          </a:p>
          <a:p>
            <a:pPr>
              <a:lnSpc>
                <a:spcPct val="80000"/>
              </a:lnSpc>
            </a:pPr>
            <a:r>
              <a:rPr lang="nb-NO" sz="800" dirty="0" smtClean="0">
                <a:latin typeface="Arial" pitchFamily="34" charset="0"/>
                <a:ea typeface="ＭＳ Ｐゴシック" pitchFamily="34" charset="-128"/>
              </a:rPr>
              <a:t> </a:t>
            </a:r>
          </a:p>
          <a:p>
            <a:pPr>
              <a:lnSpc>
                <a:spcPct val="80000"/>
              </a:lnSpc>
            </a:pPr>
            <a:r>
              <a:rPr lang="nb-NO" sz="800" dirty="0" smtClean="0">
                <a:latin typeface="Arial" pitchFamily="34" charset="0"/>
                <a:ea typeface="ＭＳ Ｐゴシック" pitchFamily="34" charset="-128"/>
              </a:rPr>
              <a:t> Hvis vi ser på observasjonene fra lekeplassen hvor vi har leker, ser vi en helt annen fordeling av kjønn på aktivitetene. Jentene husker og holder på med </a:t>
            </a:r>
            <a:r>
              <a:rPr lang="nb-NO" sz="800" dirty="0" err="1" smtClean="0">
                <a:latin typeface="Arial" pitchFamily="34" charset="0"/>
                <a:ea typeface="ＭＳ Ｐゴシック" pitchFamily="34" charset="-128"/>
              </a:rPr>
              <a:t>rollelek</a:t>
            </a:r>
            <a:r>
              <a:rPr lang="nb-NO" sz="800" dirty="0" smtClean="0">
                <a:latin typeface="Arial" pitchFamily="34" charset="0"/>
                <a:ea typeface="ＭＳ Ｐゴシック" pitchFamily="34" charset="-128"/>
              </a:rPr>
              <a:t> i lekehuset, mens guttene kjører lastebil, har </a:t>
            </a:r>
            <a:r>
              <a:rPr lang="nb-NO" sz="800" dirty="0" err="1" smtClean="0">
                <a:latin typeface="Arial" pitchFamily="34" charset="0"/>
                <a:ea typeface="ＭＳ Ｐゴシック" pitchFamily="34" charset="-128"/>
              </a:rPr>
              <a:t>rollelek</a:t>
            </a:r>
            <a:r>
              <a:rPr lang="nb-NO" sz="800" dirty="0" smtClean="0">
                <a:latin typeface="Arial" pitchFamily="34" charset="0"/>
                <a:ea typeface="ＭＳ Ｐゴシック" pitchFamily="34" charset="-128"/>
              </a:rPr>
              <a:t> i sandkassa og i sklia. De leker også med mopeder og biler. Gutten havner ofte i sandkassa med bilene, mens jentene leker en mer rolig </a:t>
            </a:r>
            <a:r>
              <a:rPr lang="nb-NO" sz="800" dirty="0" err="1" smtClean="0">
                <a:latin typeface="Arial" pitchFamily="34" charset="0"/>
                <a:ea typeface="ＭＳ Ｐゴシック" pitchFamily="34" charset="-128"/>
              </a:rPr>
              <a:t>familielek</a:t>
            </a:r>
            <a:r>
              <a:rPr lang="nb-NO" sz="800" dirty="0" smtClean="0">
                <a:latin typeface="Arial" pitchFamily="34" charset="0"/>
                <a:ea typeface="ＭＳ Ｐゴシック" pitchFamily="34" charset="-128"/>
              </a:rPr>
              <a:t> i lekehuset eller husker. </a:t>
            </a:r>
            <a:br>
              <a:rPr lang="nb-NO" sz="800" dirty="0" smtClean="0">
                <a:latin typeface="Arial" pitchFamily="34" charset="0"/>
                <a:ea typeface="ＭＳ Ｐゴシック" pitchFamily="34" charset="-128"/>
              </a:rPr>
            </a:br>
            <a:r>
              <a:rPr lang="nb-NO" sz="800" dirty="0" smtClean="0">
                <a:latin typeface="Arial" pitchFamily="34" charset="0"/>
                <a:ea typeface="ＭＳ Ｐゴシック" pitchFamily="34" charset="-128"/>
              </a:rPr>
              <a:t>Som Ivar Frønes skrev i boka, «De likeverdige – om sosialisering og de jevnaldrendes betydning» ser vi at barna fordeler seg i aktiviteter som er mer praktiske for guttene, mens jentene har en mer sosial lek, hvor de bruker språket mer. </a:t>
            </a:r>
          </a:p>
          <a:p>
            <a:pPr>
              <a:lnSpc>
                <a:spcPct val="80000"/>
              </a:lnSpc>
            </a:pPr>
            <a:r>
              <a:rPr lang="nb-NO" sz="800" dirty="0" smtClean="0">
                <a:latin typeface="Arial" pitchFamily="34" charset="0"/>
                <a:ea typeface="ＭＳ Ｐゴシック" pitchFamily="34" charset="-128"/>
              </a:rPr>
              <a:t> </a:t>
            </a:r>
            <a:br>
              <a:rPr lang="nb-NO" sz="800" dirty="0" smtClean="0">
                <a:latin typeface="Arial" pitchFamily="34" charset="0"/>
                <a:ea typeface="ＭＳ Ｐゴシック" pitchFamily="34" charset="-128"/>
              </a:rPr>
            </a:br>
            <a:r>
              <a:rPr lang="nb-NO" sz="800" dirty="0" smtClean="0">
                <a:latin typeface="Arial" pitchFamily="34" charset="0"/>
                <a:ea typeface="ＭＳ Ｐゴシック" pitchFamily="34" charset="-128"/>
              </a:rPr>
              <a:t>Hvis vi ser på resultatene fra lekeplassen utenfor Grillhytta der det ikke er lekemateriale, ser vi at barna har mye </a:t>
            </a:r>
            <a:r>
              <a:rPr lang="nb-NO" sz="800" dirty="0" err="1" smtClean="0">
                <a:latin typeface="Arial" pitchFamily="34" charset="0"/>
                <a:ea typeface="ＭＳ Ｐゴシック" pitchFamily="34" charset="-128"/>
              </a:rPr>
              <a:t>rollelek</a:t>
            </a:r>
            <a:r>
              <a:rPr lang="nb-NO" sz="800" dirty="0" smtClean="0">
                <a:latin typeface="Arial" pitchFamily="34" charset="0"/>
                <a:ea typeface="ＭＳ Ｐゴシック" pitchFamily="34" charset="-128"/>
              </a:rPr>
              <a:t> og at omtrent samtlige av aktivitetene er på tvers av kjønn. Hvis det er slik at gutter er mer aktivitet styrt, mens jentene er ute etter det sosiale, ser vi at de får litt av begge deler alt ettersom hvor vi befinner oss. </a:t>
            </a:r>
          </a:p>
          <a:p>
            <a:pPr>
              <a:lnSpc>
                <a:spcPct val="80000"/>
              </a:lnSpc>
            </a:pPr>
            <a:endParaRPr lang="nb-NO" sz="800" dirty="0" smtClean="0">
              <a:latin typeface="Arial" pitchFamily="34" charset="0"/>
              <a:ea typeface="ＭＳ Ｐゴシック" pitchFamily="34" charset="-128"/>
            </a:endParaRPr>
          </a:p>
          <a:p>
            <a:pPr>
              <a:lnSpc>
                <a:spcPct val="80000"/>
              </a:lnSpc>
            </a:pPr>
            <a:r>
              <a:rPr lang="nb-NO" sz="800" dirty="0" smtClean="0">
                <a:latin typeface="Arial" pitchFamily="34" charset="0"/>
                <a:ea typeface="ＭＳ Ｐゴシック" pitchFamily="34" charset="-128"/>
              </a:rPr>
              <a:t>Ute i skogen får guttene mer utfordring i det språklige og sosiale enn de gjør på lekeplassen. På lekeplassen er det mer det tekniske som de er opptatt av. Hvordan bygge veier, hvordan fungerer gravemaskiner og lastebiler. </a:t>
            </a:r>
          </a:p>
          <a:p>
            <a:pPr>
              <a:lnSpc>
                <a:spcPct val="80000"/>
              </a:lnSpc>
            </a:pPr>
            <a:endParaRPr lang="nb-NO" sz="800" dirty="0" smtClean="0">
              <a:latin typeface="Arial" pitchFamily="34" charset="0"/>
              <a:ea typeface="ＭＳ Ｐゴシック" pitchFamily="34" charset="-128"/>
            </a:endParaRPr>
          </a:p>
          <a:p>
            <a:pPr>
              <a:lnSpc>
                <a:spcPct val="80000"/>
              </a:lnSpc>
            </a:pPr>
            <a:r>
              <a:rPr lang="nb-NO" sz="800" dirty="0" smtClean="0">
                <a:latin typeface="Arial" pitchFamily="34" charset="0"/>
                <a:ea typeface="ＭＳ Ｐゴシック" pitchFamily="34" charset="-128"/>
              </a:rPr>
              <a:t>Jentene virker som om er mer opptatt av de sosiale lekene, uansett om de er på lekeplassen eller ute ved Grillhytta der det ikke er lekemateriale. Vi ser at på lekeplassen er de mer opptatt av å lage sandkaker og sandslott, men det er allikevel i en slags </a:t>
            </a:r>
            <a:r>
              <a:rPr lang="nb-NO" sz="800" dirty="0" err="1" smtClean="0">
                <a:latin typeface="Arial" pitchFamily="34" charset="0"/>
                <a:ea typeface="ＭＳ Ｐゴシック" pitchFamily="34" charset="-128"/>
              </a:rPr>
              <a:t>rollelek</a:t>
            </a:r>
            <a:r>
              <a:rPr lang="nb-NO" sz="800" dirty="0" smtClean="0">
                <a:latin typeface="Arial" pitchFamily="34" charset="0"/>
                <a:ea typeface="ＭＳ Ｐゴシック" pitchFamily="34" charset="-128"/>
              </a:rPr>
              <a:t> hvor familie står i fokus. Kanskje jentene får mer av </a:t>
            </a:r>
            <a:r>
              <a:rPr lang="nb-NO" sz="800" dirty="0" err="1" smtClean="0">
                <a:latin typeface="Arial" pitchFamily="34" charset="0"/>
                <a:ea typeface="ＭＳ Ｐゴシック" pitchFamily="34" charset="-128"/>
              </a:rPr>
              <a:t>guttas</a:t>
            </a:r>
            <a:r>
              <a:rPr lang="nb-NO" sz="800" dirty="0" smtClean="0">
                <a:latin typeface="Arial" pitchFamily="34" charset="0"/>
                <a:ea typeface="ＭＳ Ｐゴシック" pitchFamily="34" charset="-128"/>
              </a:rPr>
              <a:t> utfordringer når de leker sammen i skogen ved grillhytta, da vi ofte observerer dem sammen med </a:t>
            </a:r>
            <a:r>
              <a:rPr lang="nb-NO" sz="800" dirty="0" err="1" smtClean="0">
                <a:latin typeface="Arial" pitchFamily="34" charset="0"/>
                <a:ea typeface="ＭＳ Ｐゴシック" pitchFamily="34" charset="-128"/>
              </a:rPr>
              <a:t>gutta</a:t>
            </a:r>
            <a:r>
              <a:rPr lang="nb-NO" sz="800" dirty="0" smtClean="0">
                <a:latin typeface="Arial" pitchFamily="34" charset="0"/>
                <a:ea typeface="ＭＳ Ｐゴシック" pitchFamily="34" charset="-128"/>
              </a:rPr>
              <a:t> når de snekrer eller lager seg hus under trærne?</a:t>
            </a:r>
          </a:p>
          <a:p>
            <a:pPr>
              <a:lnSpc>
                <a:spcPct val="80000"/>
              </a:lnSpc>
            </a:pPr>
            <a:endParaRPr lang="nb-NO" sz="800" dirty="0" smtClean="0">
              <a:latin typeface="Arial" pitchFamily="34" charset="0"/>
              <a:ea typeface="ＭＳ Ｐゴシック" pitchFamily="34" charset="-128"/>
            </a:endParaRPr>
          </a:p>
          <a:p>
            <a:pPr>
              <a:lnSpc>
                <a:spcPct val="80000"/>
              </a:lnSpc>
            </a:pPr>
            <a:r>
              <a:rPr lang="nb-NO" sz="800" dirty="0" smtClean="0">
                <a:latin typeface="Arial" pitchFamily="34" charset="0"/>
                <a:ea typeface="ＭＳ Ｐゴシック" pitchFamily="34" charset="-128"/>
              </a:rPr>
              <a:t>Tiltak og lærdom:</a:t>
            </a:r>
          </a:p>
          <a:p>
            <a:pPr>
              <a:lnSpc>
                <a:spcPct val="80000"/>
              </a:lnSpc>
            </a:pPr>
            <a:r>
              <a:rPr lang="nb-NO" sz="800" dirty="0" smtClean="0">
                <a:latin typeface="Arial" pitchFamily="34" charset="0"/>
                <a:ea typeface="ＭＳ Ｐゴシック" pitchFamily="34" charset="-128"/>
              </a:rPr>
              <a:t>Vi er blitt mer bevisst på er at de skal få et variert leketilbud, gjennom variasjon i bruk av lekeområdet. De får ulike typer lek og lekepartnere ut fra hvilken plass vi er på, noe vi skal bruke bevisst fremover. Vi var lenge i tvil og diskutert om det var rett å gi barna et </a:t>
            </a:r>
            <a:r>
              <a:rPr lang="nb-NO" sz="800" dirty="0" err="1" smtClean="0">
                <a:latin typeface="Arial" pitchFamily="34" charset="0"/>
                <a:ea typeface="ＭＳ Ｐゴシック" pitchFamily="34" charset="-128"/>
              </a:rPr>
              <a:t>uteområdet</a:t>
            </a:r>
            <a:r>
              <a:rPr lang="nb-NO" sz="800" dirty="0" smtClean="0">
                <a:latin typeface="Arial" pitchFamily="34" charset="0"/>
                <a:ea typeface="ＭＳ Ｐゴシック" pitchFamily="34" charset="-128"/>
              </a:rPr>
              <a:t> uten lekemateriale. Noen dager har vi hatt med oss noen leker opp til Grillhytta, men gjentatte ganger ser vi at det bidrar mer til konflikter enn </a:t>
            </a:r>
            <a:r>
              <a:rPr lang="nb-NO" sz="800" dirty="0" err="1" smtClean="0">
                <a:latin typeface="Arial" pitchFamily="34" charset="0"/>
                <a:ea typeface="ＭＳ Ｐゴシック" pitchFamily="34" charset="-128"/>
              </a:rPr>
              <a:t>samlek</a:t>
            </a:r>
            <a:r>
              <a:rPr lang="nb-NO" sz="800" dirty="0" smtClean="0">
                <a:latin typeface="Arial" pitchFamily="34" charset="0"/>
                <a:ea typeface="ＭＳ Ｐゴシック" pitchFamily="34" charset="-128"/>
              </a:rPr>
              <a:t>. Etter å ha observert barna, ser vi nå at barna ser ut til å ha en god lek, selv uten lekematerialer, og at dette er noe vi kommer til å fortsette å gi tilbud om. Dessuten bidrar dette til at gutter og jenter leker sammen. </a:t>
            </a:r>
          </a:p>
          <a:p>
            <a:pPr>
              <a:lnSpc>
                <a:spcPct val="80000"/>
              </a:lnSpc>
            </a:pPr>
            <a:endParaRPr lang="nb-NO" sz="800" dirty="0" smtClean="0">
              <a:latin typeface="Arial" pitchFamily="34" charset="0"/>
              <a:ea typeface="ＭＳ Ｐゴシック" pitchFamily="34" charset="-128"/>
            </a:endParaRPr>
          </a:p>
          <a:p>
            <a:pPr>
              <a:lnSpc>
                <a:spcPct val="80000"/>
              </a:lnSpc>
            </a:pPr>
            <a:r>
              <a:rPr lang="nb-NO" sz="800" dirty="0" smtClean="0">
                <a:latin typeface="Arial" pitchFamily="34" charset="0"/>
                <a:ea typeface="ＭＳ Ｐゴシック" pitchFamily="34" charset="-128"/>
              </a:rPr>
              <a:t>Veien videre:</a:t>
            </a:r>
          </a:p>
          <a:p>
            <a:pPr>
              <a:lnSpc>
                <a:spcPct val="80000"/>
              </a:lnSpc>
            </a:pPr>
            <a:r>
              <a:rPr lang="nb-NO" sz="800" dirty="0" smtClean="0">
                <a:latin typeface="Arial" pitchFamily="34" charset="0"/>
                <a:ea typeface="ＭＳ Ｐゴシック" pitchFamily="34" charset="-128"/>
              </a:rPr>
              <a:t>Vi er blitt mer bevist på hvilket tilbud vi gir barna på uteplassene. Vi bruker områdene mer bevist for å gi barna mer variert lek. </a:t>
            </a:r>
            <a:br>
              <a:rPr lang="nb-NO" sz="800" dirty="0" smtClean="0">
                <a:latin typeface="Arial" pitchFamily="34" charset="0"/>
                <a:ea typeface="ＭＳ Ｐゴシック" pitchFamily="34" charset="-128"/>
              </a:rPr>
            </a:br>
            <a:r>
              <a:rPr lang="nb-NO" sz="800" dirty="0" smtClean="0">
                <a:latin typeface="Arial" pitchFamily="34" charset="0"/>
                <a:ea typeface="ＭＳ Ｐゴシック" pitchFamily="34" charset="-128"/>
              </a:rPr>
              <a:t>Kanskje det ville vært lurt å se mer på hvilke leker man gir barna tilgang til på lekeplassen. Ut i fra det lille vi har observert ser det ut til at lekene er knyttet til kjønn. Ville det vært en ide å kartlegge hvilke leker man har og satse på å kjøpe inn mer kjønnsnøytrale leker? </a:t>
            </a:r>
          </a:p>
          <a:p>
            <a:pPr>
              <a:lnSpc>
                <a:spcPct val="80000"/>
              </a:lnSpc>
            </a:pPr>
            <a:endParaRPr lang="nb-NO" sz="800" dirty="0" smtClean="0">
              <a:latin typeface="Arial" pitchFamily="34" charset="0"/>
              <a:ea typeface="ＭＳ Ｐゴシック" pitchFamily="34" charset="-128"/>
            </a:endParaRPr>
          </a:p>
          <a:p>
            <a:pPr>
              <a:lnSpc>
                <a:spcPct val="80000"/>
              </a:lnSpc>
            </a:pPr>
            <a:endParaRPr lang="nb-NO" sz="800" dirty="0" smtClean="0">
              <a:latin typeface="Arial" pitchFamily="34" charset="0"/>
              <a:ea typeface="ＭＳ Ｐゴシック" pitchFamily="34" charset="-128"/>
            </a:endParaRPr>
          </a:p>
          <a:p>
            <a:pPr>
              <a:lnSpc>
                <a:spcPct val="80000"/>
              </a:lnSpc>
            </a:pPr>
            <a:r>
              <a:rPr lang="nb-NO" sz="800" dirty="0" smtClean="0">
                <a:latin typeface="Arial" pitchFamily="34" charset="0"/>
                <a:ea typeface="ＭＳ Ｐゴシック" pitchFamily="34" charset="-128"/>
              </a:rPr>
              <a:t> </a:t>
            </a:r>
          </a:p>
          <a:p>
            <a:pPr>
              <a:lnSpc>
                <a:spcPct val="80000"/>
              </a:lnSpc>
            </a:pPr>
            <a:endParaRPr lang="nb-NO" sz="800" dirty="0" smtClean="0">
              <a:ea typeface="ＭＳ Ｐゴシック" pitchFamily="34" charset="-128"/>
            </a:endParaRPr>
          </a:p>
          <a:p>
            <a:pPr>
              <a:lnSpc>
                <a:spcPct val="80000"/>
              </a:lnSpc>
            </a:pPr>
            <a:endParaRPr lang="nb-NO" sz="800" dirty="0" smtClean="0">
              <a:ea typeface="ＭＳ Ｐゴシック" pitchFamily="34" charset="-128"/>
            </a:endParaRPr>
          </a:p>
          <a:p>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30</a:t>
            </a:fld>
            <a:endParaRPr lang="nb-N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31850" y="746125"/>
            <a:ext cx="5135563" cy="3719513"/>
          </a:xfrm>
        </p:spPr>
      </p:sp>
      <p:sp>
        <p:nvSpPr>
          <p:cNvPr id="3" name="Plassholder for notater 2"/>
          <p:cNvSpPr>
            <a:spLocks noGrp="1"/>
          </p:cNvSpPr>
          <p:nvPr>
            <p:ph type="body" idx="1"/>
          </p:nvPr>
        </p:nvSpPr>
        <p:spPr/>
        <p:txBody>
          <a:bodyPr>
            <a:normAutofit/>
          </a:bodyPr>
          <a:lstStyle/>
          <a:p>
            <a:r>
              <a:rPr lang="nb-NO" dirty="0" smtClean="0"/>
              <a:t>Hele personalet</a:t>
            </a:r>
          </a:p>
          <a:p>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31</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a:xfrm>
            <a:off x="824300" y="745415"/>
            <a:ext cx="5150666" cy="3720686"/>
          </a:xfrm>
          <a:ln/>
        </p:spPr>
      </p:sp>
      <p:sp>
        <p:nvSpPr>
          <p:cNvPr id="21507" name="Plassholder for notater 2"/>
          <p:cNvSpPr>
            <a:spLocks noGrp="1"/>
          </p:cNvSpPr>
          <p:nvPr>
            <p:ph type="body" idx="1"/>
          </p:nvPr>
        </p:nvSpPr>
        <p:spPr>
          <a:noFill/>
          <a:ln/>
        </p:spPr>
        <p:txBody>
          <a:bodyPr/>
          <a:lstStyle/>
          <a:p>
            <a:pPr>
              <a:lnSpc>
                <a:spcPct val="80000"/>
              </a:lnSpc>
            </a:pPr>
            <a:r>
              <a:rPr lang="nb-NO" sz="1100" dirty="0" smtClean="0">
                <a:ea typeface="ＭＳ Ｐゴシック" pitchFamily="34" charset="-128"/>
              </a:rPr>
              <a:t>Mona</a:t>
            </a:r>
          </a:p>
          <a:p>
            <a:pPr>
              <a:lnSpc>
                <a:spcPct val="80000"/>
              </a:lnSpc>
            </a:pPr>
            <a:endParaRPr lang="nb-NO" sz="1100" i="1" dirty="0" smtClean="0">
              <a:ea typeface="ＭＳ Ｐゴシック" pitchFamily="34" charset="-128"/>
            </a:endParaRPr>
          </a:p>
          <a:p>
            <a:pPr>
              <a:lnSpc>
                <a:spcPct val="80000"/>
              </a:lnSpc>
            </a:pPr>
            <a:r>
              <a:rPr lang="nb-NO" sz="1100" i="1" dirty="0" smtClean="0">
                <a:ea typeface="ＭＳ Ｐゴシック" pitchFamily="34" charset="-128"/>
              </a:rPr>
              <a:t>Hva handler likestilling om?</a:t>
            </a:r>
          </a:p>
          <a:p>
            <a:pPr>
              <a:lnSpc>
                <a:spcPct val="80000"/>
              </a:lnSpc>
            </a:pPr>
            <a:endParaRPr lang="nb-NO" sz="1100" i="1" dirty="0" smtClean="0">
              <a:ea typeface="ＭＳ Ｐゴシック" pitchFamily="34" charset="-128"/>
            </a:endParaRPr>
          </a:p>
          <a:p>
            <a:pPr>
              <a:lnSpc>
                <a:spcPct val="80000"/>
              </a:lnSpc>
              <a:buFontTx/>
              <a:buChar char="-"/>
            </a:pPr>
            <a:r>
              <a:rPr lang="nb-NO" sz="1100" i="1" dirty="0" smtClean="0">
                <a:ea typeface="ＭＳ Ｐゴシック" pitchFamily="34" charset="-128"/>
              </a:rPr>
              <a:t>Snakke litt rundt bildene. Mange forbinder likestilling med 70-tallet kvinnekamp</a:t>
            </a:r>
          </a:p>
          <a:p>
            <a:pPr>
              <a:lnSpc>
                <a:spcPct val="80000"/>
              </a:lnSpc>
            </a:pPr>
            <a:r>
              <a:rPr lang="nb-NO" sz="1100" i="1" dirty="0" smtClean="0">
                <a:ea typeface="ＭＳ Ｐゴシック" pitchFamily="34" charset="-128"/>
              </a:rPr>
              <a:t>-I dag handler det </a:t>
            </a:r>
            <a:r>
              <a:rPr lang="nb-NO" sz="1100" i="1" u="sng" dirty="0" smtClean="0">
                <a:ea typeface="ＭＳ Ｐゴシック" pitchFamily="34" charset="-128"/>
              </a:rPr>
              <a:t>ikke </a:t>
            </a:r>
            <a:r>
              <a:rPr lang="nb-NO" sz="1100" i="1" dirty="0" smtClean="0">
                <a:ea typeface="ＭＳ Ｐゴシック" pitchFamily="34" charset="-128"/>
              </a:rPr>
              <a:t>om at gutter og jenter skal være like (eller å sette kjønnene opp mot hverandre)</a:t>
            </a:r>
            <a:endParaRPr lang="nb-NO" sz="1100" dirty="0" smtClean="0">
              <a:ea typeface="ＭＳ Ｐゴシック" pitchFamily="34" charset="-128"/>
            </a:endParaRPr>
          </a:p>
          <a:p>
            <a:pPr>
              <a:lnSpc>
                <a:spcPct val="80000"/>
              </a:lnSpc>
            </a:pPr>
            <a:r>
              <a:rPr lang="nb-NO" sz="1100" i="1" dirty="0" smtClean="0">
                <a:ea typeface="ＭＳ Ｐゴシック" pitchFamily="34" charset="-128"/>
              </a:rPr>
              <a:t>- Det handler </a:t>
            </a:r>
            <a:r>
              <a:rPr lang="nb-NO" sz="1100" i="1" u="sng" dirty="0" smtClean="0">
                <a:ea typeface="ＭＳ Ｐゴシック" pitchFamily="34" charset="-128"/>
              </a:rPr>
              <a:t> både </a:t>
            </a:r>
            <a:r>
              <a:rPr lang="nb-NO" sz="1100" i="1" dirty="0" smtClean="0">
                <a:ea typeface="ＭＳ Ｐゴシック" pitchFamily="34" charset="-128"/>
              </a:rPr>
              <a:t>om gutter og jenter – like muligheter – kjønn skal ikke begrense</a:t>
            </a:r>
            <a:endParaRPr lang="nb-NO" sz="1100" dirty="0" smtClean="0">
              <a:ea typeface="ＭＳ Ｐゴシック" pitchFamily="34" charset="-128"/>
            </a:endParaRPr>
          </a:p>
          <a:p>
            <a:pPr>
              <a:lnSpc>
                <a:spcPct val="80000"/>
              </a:lnSpc>
              <a:buFontTx/>
              <a:buChar char="-"/>
            </a:pPr>
            <a:r>
              <a:rPr lang="nb-NO" sz="1100" i="1" dirty="0" smtClean="0">
                <a:ea typeface="ＭＳ Ｐゴシック" pitchFamily="34" charset="-128"/>
              </a:rPr>
              <a:t> - utvide handlingsrommet  - 100 muligheter, ikke to</a:t>
            </a:r>
          </a:p>
          <a:p>
            <a:pPr>
              <a:lnSpc>
                <a:spcPct val="80000"/>
              </a:lnSpc>
              <a:buFontTx/>
              <a:buChar char="-"/>
            </a:pPr>
            <a:endParaRPr lang="nb-NO" sz="1100" i="1" dirty="0" smtClean="0">
              <a:ea typeface="ＭＳ Ｐゴシック" pitchFamily="34" charset="-128"/>
            </a:endParaRPr>
          </a:p>
          <a:p>
            <a:pPr>
              <a:lnSpc>
                <a:spcPct val="80000"/>
              </a:lnSpc>
              <a:buFontTx/>
              <a:buChar char="-"/>
            </a:pPr>
            <a:r>
              <a:rPr lang="nb-NO" sz="1100" i="1" dirty="0" smtClean="0">
                <a:ea typeface="ＭＳ Ｐゴシック" pitchFamily="34" charset="-128"/>
              </a:rPr>
              <a:t>Handler om at det er viktig å reflektere over hvordan kjønn betinger. Kjønn er en av de mest grunnleggende måten vi kategoriserer mennesker på</a:t>
            </a:r>
          </a:p>
          <a:p>
            <a:pPr>
              <a:lnSpc>
                <a:spcPct val="80000"/>
              </a:lnSpc>
              <a:buFontTx/>
              <a:buChar char="-"/>
            </a:pPr>
            <a:endParaRPr lang="nb-NO" sz="1100" i="1" dirty="0" smtClean="0">
              <a:ea typeface="ＭＳ Ｐゴシック" pitchFamily="34" charset="-128"/>
            </a:endParaRPr>
          </a:p>
          <a:p>
            <a:pPr>
              <a:lnSpc>
                <a:spcPct val="80000"/>
              </a:lnSpc>
              <a:buFontTx/>
              <a:buChar char="-"/>
            </a:pPr>
            <a:r>
              <a:rPr lang="nb-NO" sz="1100" i="1" dirty="0" smtClean="0">
                <a:ea typeface="ＭＳ Ｐゴシック" pitchFamily="34" charset="-128"/>
              </a:rPr>
              <a:t> Hva er likeverd, hvorfor bruke begge begrepene?</a:t>
            </a:r>
          </a:p>
          <a:p>
            <a:pPr>
              <a:lnSpc>
                <a:spcPct val="80000"/>
              </a:lnSpc>
              <a:buFontTx/>
              <a:buChar char="-"/>
            </a:pPr>
            <a:endParaRPr lang="nb-NO" sz="1100" i="1" dirty="0" smtClean="0">
              <a:ea typeface="ＭＳ Ｐゴシック" pitchFamily="34" charset="-128"/>
            </a:endParaRPr>
          </a:p>
          <a:p>
            <a:pPr>
              <a:lnSpc>
                <a:spcPct val="80000"/>
              </a:lnSpc>
              <a:buFontTx/>
              <a:buChar char="-"/>
            </a:pPr>
            <a:r>
              <a:rPr lang="nb-NO" sz="1100" i="1" dirty="0" smtClean="0">
                <a:ea typeface="ＭＳ Ｐゴシック" pitchFamily="34" charset="-128"/>
              </a:rPr>
              <a:t>Handler om å både se individet (likeverd – alle mennesker har samme verd, og skal møtes likeverdig ut fra sine forutsetninger uavhengig av kjønn, </a:t>
            </a:r>
            <a:r>
              <a:rPr lang="nb-NO" sz="1100" i="1" dirty="0" err="1" smtClean="0">
                <a:ea typeface="ＭＳ Ｐゴシック" pitchFamily="34" charset="-128"/>
              </a:rPr>
              <a:t>etnsitistet</a:t>
            </a:r>
            <a:r>
              <a:rPr lang="nb-NO" sz="1100" i="1" dirty="0" smtClean="0">
                <a:ea typeface="ＭＳ Ｐゴシック" pitchFamily="34" charset="-128"/>
              </a:rPr>
              <a:t>, funksjonsevne, alder osv)</a:t>
            </a:r>
          </a:p>
          <a:p>
            <a:pPr>
              <a:lnSpc>
                <a:spcPct val="80000"/>
              </a:lnSpc>
              <a:buFontTx/>
              <a:buChar char="-"/>
            </a:pPr>
            <a:r>
              <a:rPr lang="nb-NO" sz="1100" i="1" dirty="0" smtClean="0">
                <a:ea typeface="ＭＳ Ｐゴシック" pitchFamily="34" charset="-128"/>
              </a:rPr>
              <a:t> </a:t>
            </a:r>
            <a:r>
              <a:rPr lang="nb-NO" sz="1100" i="1" u="sng" dirty="0" smtClean="0">
                <a:ea typeface="ＭＳ Ｐゴシック" pitchFamily="34" charset="-128"/>
              </a:rPr>
              <a:t>Og </a:t>
            </a:r>
            <a:r>
              <a:rPr lang="nb-NO" sz="1100" i="1" dirty="0" smtClean="0">
                <a:ea typeface="ＭＳ Ｐゴシック" pitchFamily="34" charset="-128"/>
              </a:rPr>
              <a:t>kunne se hvordan samfunnet er strukturelt bygget opp, blant annet på grunnlag av kjønn. </a:t>
            </a:r>
          </a:p>
          <a:p>
            <a:pPr>
              <a:lnSpc>
                <a:spcPct val="80000"/>
              </a:lnSpc>
              <a:buFontTx/>
              <a:buChar char="-"/>
            </a:pPr>
            <a:endParaRPr lang="nb-NO" sz="1100" i="1" dirty="0" smtClean="0">
              <a:ea typeface="ＭＳ Ｐゴシック" pitchFamily="34" charset="-128"/>
            </a:endParaRPr>
          </a:p>
          <a:p>
            <a:pPr eaLnBrk="1" hangingPunct="1">
              <a:lnSpc>
                <a:spcPct val="80000"/>
              </a:lnSpc>
            </a:pPr>
            <a:r>
              <a:rPr lang="nb-NO" sz="1100" b="1" dirty="0" smtClean="0">
                <a:ea typeface="ＭＳ Ｐゴシック" pitchFamily="34" charset="-128"/>
              </a:rPr>
              <a:t>Likeverd </a:t>
            </a:r>
            <a:r>
              <a:rPr lang="nb-NO" sz="1100" dirty="0" smtClean="0">
                <a:ea typeface="ＭＳ Ｐゴシック" pitchFamily="34" charset="-128"/>
              </a:rPr>
              <a:t>- alle individer skal ha samme</a:t>
            </a:r>
          </a:p>
          <a:p>
            <a:pPr eaLnBrk="1" hangingPunct="1">
              <a:lnSpc>
                <a:spcPct val="80000"/>
              </a:lnSpc>
            </a:pPr>
            <a:r>
              <a:rPr lang="nb-NO" sz="1100" dirty="0" smtClean="0">
                <a:ea typeface="ＭＳ Ｐゴシック" pitchFamily="34" charset="-128"/>
              </a:rPr>
              <a:t>muligheter til tross for ulike utgangspunkt</a:t>
            </a:r>
          </a:p>
          <a:p>
            <a:pPr eaLnBrk="1" hangingPunct="1">
              <a:lnSpc>
                <a:spcPct val="80000"/>
              </a:lnSpc>
            </a:pPr>
            <a:endParaRPr lang="nb-NO" sz="1100" b="1" dirty="0" smtClean="0">
              <a:ea typeface="ＭＳ Ｐゴシック" pitchFamily="34" charset="-128"/>
            </a:endParaRPr>
          </a:p>
          <a:p>
            <a:pPr eaLnBrk="1" hangingPunct="1">
              <a:lnSpc>
                <a:spcPct val="80000"/>
              </a:lnSpc>
            </a:pPr>
            <a:r>
              <a:rPr lang="nb-NO" sz="1100" b="1" dirty="0" smtClean="0">
                <a:ea typeface="ＭＳ Ｐゴシック" pitchFamily="34" charset="-128"/>
              </a:rPr>
              <a:t>Likestilling - </a:t>
            </a:r>
            <a:r>
              <a:rPr lang="nb-NO" sz="1100" dirty="0" smtClean="0">
                <a:ea typeface="ＭＳ Ｐゴシック" pitchFamily="34" charset="-128"/>
              </a:rPr>
              <a:t>For å se </a:t>
            </a:r>
            <a:r>
              <a:rPr lang="nb-NO" sz="1100" dirty="0" err="1" smtClean="0">
                <a:ea typeface="ＭＳ Ｐゴシック" pitchFamily="34" charset="-128"/>
              </a:rPr>
              <a:t>forskjellsskapende</a:t>
            </a:r>
            <a:r>
              <a:rPr lang="nb-NO" sz="1100" dirty="0" smtClean="0">
                <a:ea typeface="ＭＳ Ｐゴシック" pitchFamily="34" charset="-128"/>
              </a:rPr>
              <a:t> strukturer, er det nødvendig å se </a:t>
            </a:r>
          </a:p>
          <a:p>
            <a:pPr eaLnBrk="1" hangingPunct="1">
              <a:lnSpc>
                <a:spcPct val="80000"/>
              </a:lnSpc>
            </a:pPr>
            <a:r>
              <a:rPr lang="nb-NO" sz="1100" dirty="0" smtClean="0">
                <a:ea typeface="ＭＳ Ｐゴシック" pitchFamily="34" charset="-128"/>
              </a:rPr>
              <a:t>gruppetankegangen vi alle har med oss</a:t>
            </a:r>
          </a:p>
          <a:p>
            <a:pPr eaLnBrk="1" hangingPunct="1">
              <a:lnSpc>
                <a:spcPct val="80000"/>
              </a:lnSpc>
            </a:pPr>
            <a:endParaRPr lang="nb-NO" sz="1100" dirty="0" smtClean="0">
              <a:ea typeface="ＭＳ Ｐゴシック" pitchFamily="34" charset="-128"/>
            </a:endParaRPr>
          </a:p>
          <a:p>
            <a:pPr eaLnBrk="1" hangingPunct="1">
              <a:lnSpc>
                <a:spcPct val="80000"/>
              </a:lnSpc>
            </a:pPr>
            <a:endParaRPr lang="nb-NO" sz="1100" dirty="0" smtClean="0">
              <a:ea typeface="ＭＳ Ｐゴシック" pitchFamily="34" charset="-128"/>
            </a:endParaRPr>
          </a:p>
          <a:p>
            <a:pPr eaLnBrk="1" hangingPunct="1">
              <a:lnSpc>
                <a:spcPct val="80000"/>
              </a:lnSpc>
            </a:pPr>
            <a:r>
              <a:rPr lang="nb-NO" sz="1100" dirty="0" smtClean="0">
                <a:ea typeface="ＭＳ Ｐゴシック" pitchFamily="34" charset="-128"/>
              </a:rPr>
              <a:t>Kjønn grunnleggende for hvordan vi møter andre.</a:t>
            </a:r>
          </a:p>
          <a:p>
            <a:pPr eaLnBrk="1" hangingPunct="1">
              <a:lnSpc>
                <a:spcPct val="80000"/>
              </a:lnSpc>
            </a:pPr>
            <a:endParaRPr lang="nb-NO" sz="1100" dirty="0" smtClean="0">
              <a:ea typeface="ＭＳ Ｐゴシック" pitchFamily="34" charset="-128"/>
            </a:endParaRPr>
          </a:p>
          <a:p>
            <a:pPr eaLnBrk="1" hangingPunct="1">
              <a:lnSpc>
                <a:spcPct val="80000"/>
              </a:lnSpc>
            </a:pPr>
            <a:r>
              <a:rPr lang="nb-NO" sz="1100" dirty="0" smtClean="0">
                <a:ea typeface="ＭＳ Ｐゴシック" pitchFamily="34" charset="-128"/>
              </a:rPr>
              <a:t>Eksempel med å passe baby som er kjønnsnøytralt kledd, kikke i bleia</a:t>
            </a:r>
          </a:p>
          <a:p>
            <a:pPr>
              <a:lnSpc>
                <a:spcPct val="80000"/>
              </a:lnSpc>
              <a:buFontTx/>
              <a:buChar char="-"/>
            </a:pPr>
            <a:endParaRPr lang="nb-NO" sz="1100" u="sng" dirty="0" smtClean="0">
              <a:ea typeface="ＭＳ Ｐゴシック" pitchFamily="34" charset="-128"/>
            </a:endParaRPr>
          </a:p>
          <a:p>
            <a:pPr>
              <a:lnSpc>
                <a:spcPct val="80000"/>
              </a:lnSpc>
            </a:pPr>
            <a:endParaRPr lang="nb-NO" sz="1100" dirty="0" smtClean="0">
              <a:ea typeface="ＭＳ Ｐゴシック" pitchFamily="34" charset="-128"/>
            </a:endParaRPr>
          </a:p>
        </p:txBody>
      </p:sp>
      <p:sp>
        <p:nvSpPr>
          <p:cNvPr id="21508" name="Plassholder for lysbildenummer 3"/>
          <p:cNvSpPr>
            <a:spLocks noGrp="1"/>
          </p:cNvSpPr>
          <p:nvPr>
            <p:ph type="sldNum" sz="quarter" idx="5"/>
          </p:nvPr>
        </p:nvSpPr>
        <p:spPr>
          <a:noFill/>
        </p:spPr>
        <p:txBody>
          <a:bodyPr/>
          <a:lstStyle/>
          <a:p>
            <a:fld id="{7A321DCF-BDFD-46A1-BE9C-DA6F1BA38D01}" type="slidenum">
              <a:rPr lang="nb-NO" smtClean="0"/>
              <a:pPr/>
              <a:t>3</a:t>
            </a:fld>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Alle mennesker er like mye verd uavhengig av alder, kjønn, sosial klasse, etnisk bakgrunn.</a:t>
            </a:r>
          </a:p>
          <a:p>
            <a:endParaRPr lang="nb-NO" dirty="0" smtClean="0"/>
          </a:p>
          <a:p>
            <a:r>
              <a:rPr lang="nb-NO" dirty="0" smtClean="0"/>
              <a:t>Likeverd handler om å ikke behandle alle likt, fordi vi har forskjellig</a:t>
            </a:r>
            <a:r>
              <a:rPr lang="nb-NO" baseline="0" dirty="0" smtClean="0"/>
              <a:t> utgangspunkt</a:t>
            </a: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4</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ssholder for lysbilde 1"/>
          <p:cNvSpPr>
            <a:spLocks noGrp="1" noRot="1" noChangeAspect="1" noTextEdit="1"/>
          </p:cNvSpPr>
          <p:nvPr>
            <p:ph type="sldImg"/>
          </p:nvPr>
        </p:nvSpPr>
        <p:spPr bwMode="auto">
          <a:noFill/>
          <a:ln>
            <a:solidFill>
              <a:srgbClr val="000000"/>
            </a:solidFill>
            <a:miter lim="800000"/>
            <a:headEnd/>
            <a:tailEnd/>
          </a:ln>
        </p:spPr>
      </p:sp>
      <p:sp>
        <p:nvSpPr>
          <p:cNvPr id="3" name="Plassholder for notater 2"/>
          <p:cNvSpPr>
            <a:spLocks noGrp="1"/>
          </p:cNvSpPr>
          <p:nvPr>
            <p:ph type="body" idx="1"/>
          </p:nvPr>
        </p:nvSpPr>
        <p:spPr/>
        <p:txBody>
          <a:bodyPr>
            <a:normAutofit fontScale="70000" lnSpcReduction="20000"/>
          </a:bodyPr>
          <a:lstStyle/>
          <a:p>
            <a:pPr>
              <a:defRPr/>
            </a:pPr>
            <a:r>
              <a:rPr lang="nb-NO" dirty="0" smtClean="0"/>
              <a:t>Flott å høre at alle har gode erfaringer fra de første kursene.</a:t>
            </a:r>
          </a:p>
          <a:p>
            <a:pPr>
              <a:defRPr/>
            </a:pPr>
            <a:endParaRPr lang="nb-NO" dirty="0" smtClean="0"/>
          </a:p>
          <a:p>
            <a:pPr rtl="0" eaLnBrk="1" fontAlgn="base" hangingPunct="1"/>
            <a:r>
              <a:rPr lang="nb-NO" dirty="0" smtClean="0">
                <a:latin typeface="+mn-lt"/>
                <a:ea typeface="ＭＳ Ｐゴシック" charset="-128"/>
                <a:cs typeface="ＭＳ Ｐゴシック" charset="-128"/>
              </a:rPr>
              <a:t>Det tredje kjønn: En viss andel mennesker fødes med ubestemmelig kjønn, tvekjønnet, eller de har legning som </a:t>
            </a:r>
            <a:r>
              <a:rPr lang="nb-NO" dirty="0" err="1" smtClean="0">
                <a:latin typeface="+mn-lt"/>
                <a:ea typeface="ＭＳ Ｐゴシック" charset="-128"/>
                <a:cs typeface="ＭＳ Ｐゴシック" charset="-128"/>
              </a:rPr>
              <a:t>transseksuelle</a:t>
            </a:r>
            <a:r>
              <a:rPr lang="nb-NO" dirty="0" smtClean="0">
                <a:latin typeface="+mn-lt"/>
                <a:ea typeface="ＭＳ Ｐゴシック" charset="-128"/>
                <a:cs typeface="ＭＳ Ｐゴシック" charset="-128"/>
              </a:rPr>
              <a:t>. I mange samfunn oppleves dette som vanskelig, fordi den dikotome kjønnskategorien gjør at man blir tvunget til å velge kjønnsidentitet som enten det ene eller det andre. Det skaper utfordringer og vanskeligheter for de som av ulike grunner ikke kan eller klarer definere seg som enten/eller, også biologisk sett. I </a:t>
            </a:r>
            <a:r>
              <a:rPr lang="nb-NO" dirty="0" err="1" smtClean="0">
                <a:latin typeface="+mn-lt"/>
                <a:ea typeface="ＭＳ Ｐゴシック" charset="-128"/>
                <a:cs typeface="ＭＳ Ｐゴシック" charset="-128"/>
              </a:rPr>
              <a:t>australia</a:t>
            </a:r>
            <a:r>
              <a:rPr lang="nb-NO" dirty="0" smtClean="0">
                <a:latin typeface="+mn-lt"/>
                <a:ea typeface="ＭＳ Ｐゴシック" charset="-128"/>
                <a:cs typeface="ＭＳ Ｐゴシック" charset="-128"/>
              </a:rPr>
              <a:t> har de tatt konsekvensen av det og innført et tredje kjønn i passene, nemlig ”X” som betyr </a:t>
            </a:r>
            <a:r>
              <a:rPr lang="nb-NO" dirty="0" err="1" smtClean="0">
                <a:latin typeface="+mn-lt"/>
                <a:ea typeface="ＭＳ Ｐゴシック" charset="-128"/>
                <a:cs typeface="ＭＳ Ｐゴシック" charset="-128"/>
              </a:rPr>
              <a:t>indeterminate</a:t>
            </a:r>
            <a:r>
              <a:rPr lang="nb-NO" dirty="0" smtClean="0">
                <a:latin typeface="+mn-lt"/>
                <a:ea typeface="ＭＳ Ｐゴシック" charset="-128"/>
                <a:cs typeface="ＭＳ Ｐゴシック" charset="-128"/>
              </a:rPr>
              <a:t> eller ubestemt på norsk. Man kan ikke velge selv her, dette skjer på grunnlag av en legeerklæring fordi man gå i klinisk behandling. Denne endringen er gjort i et forsøk på å redusere </a:t>
            </a:r>
            <a:r>
              <a:rPr lang="nb-NO" dirty="0" err="1" smtClean="0">
                <a:latin typeface="+mn-lt"/>
                <a:ea typeface="ＭＳ Ｐゴシック" charset="-128"/>
                <a:cs typeface="ＭＳ Ｐゴシック" charset="-128"/>
              </a:rPr>
              <a:t>kjønndiskrimineringen</a:t>
            </a:r>
            <a:r>
              <a:rPr lang="nb-NO" dirty="0" smtClean="0">
                <a:latin typeface="+mn-lt"/>
                <a:ea typeface="ＭＳ Ｐゴシック" charset="-128"/>
                <a:cs typeface="ＭＳ Ｐゴシック" charset="-128"/>
              </a:rPr>
              <a:t> i samfunnet, og flere land har innført det samme: </a:t>
            </a:r>
            <a:r>
              <a:rPr lang="nb-NO" dirty="0" err="1" smtClean="0">
                <a:latin typeface="+mn-lt"/>
                <a:ea typeface="ＭＳ Ｐゴシック" charset="-128"/>
                <a:cs typeface="ＭＳ Ｐゴシック" charset="-128"/>
              </a:rPr>
              <a:t>nepal</a:t>
            </a:r>
            <a:r>
              <a:rPr lang="nb-NO" dirty="0" smtClean="0">
                <a:latin typeface="+mn-lt"/>
                <a:ea typeface="ＭＳ Ｐゴシック" charset="-128"/>
                <a:cs typeface="ＭＳ Ｐゴシック" charset="-128"/>
              </a:rPr>
              <a:t>, </a:t>
            </a:r>
            <a:r>
              <a:rPr lang="nb-NO" dirty="0" err="1" smtClean="0">
                <a:latin typeface="+mn-lt"/>
                <a:ea typeface="ＭＳ Ｐゴシック" charset="-128"/>
                <a:cs typeface="ＭＳ Ｐゴシック" charset="-128"/>
              </a:rPr>
              <a:t>pakistan</a:t>
            </a:r>
            <a:r>
              <a:rPr lang="nb-NO" dirty="0" smtClean="0">
                <a:latin typeface="+mn-lt"/>
                <a:ea typeface="ＭＳ Ｐゴシック" charset="-128"/>
                <a:cs typeface="ＭＳ Ｐゴシック" charset="-128"/>
              </a:rPr>
              <a:t> og </a:t>
            </a:r>
            <a:r>
              <a:rPr lang="nb-NO" dirty="0" err="1" smtClean="0">
                <a:latin typeface="+mn-lt"/>
                <a:ea typeface="ＭＳ Ｐゴシック" charset="-128"/>
                <a:cs typeface="ＭＳ Ｐゴシック" charset="-128"/>
              </a:rPr>
              <a:t>india</a:t>
            </a:r>
            <a:r>
              <a:rPr lang="nb-NO" dirty="0" smtClean="0">
                <a:latin typeface="+mn-lt"/>
                <a:ea typeface="ＭＳ Ｐゴシック" charset="-128"/>
                <a:cs typeface="ＭＳ Ｐゴシック" charset="-128"/>
              </a:rPr>
              <a:t>. Mange synes dette er en god ordning, men blir også kritisert for ikke egentlig å bidra til å fjerne diskriminering, gjennom at den fortsatt tvinger folk til å velge og at det stemples som det ”tredje” kjønn. En innvending har derfor vært hvorfor passene i det hele tatt trenger å inkludere innehaverens kjønn. Siden kjønn er et karakteristika som innehaveren deler med nesten 50 prosent av verdens befolkning, er det neppe den mest nyttige opplysningen for identitetsformål. Det er da heller ikke noe krav internasjonalt om at kjønn må oppgis i pass. </a:t>
            </a:r>
            <a:endParaRPr lang="nb-NO" dirty="0" smtClean="0"/>
          </a:p>
          <a:p>
            <a:pPr rtl="0" eaLnBrk="0" fontAlgn="base" hangingPunct="0"/>
            <a:r>
              <a:rPr lang="nb-NO" dirty="0" smtClean="0">
                <a:latin typeface="+mn-lt"/>
                <a:ea typeface="ＭＳ Ｐゴシック" charset="-128"/>
                <a:cs typeface="ＭＳ Ｐゴシック" charset="-128"/>
              </a:rPr>
              <a:t>Hittil har ikke denne blitt vurdert i Norge, og den er knapt diskutert. Informasjonslederen i Norsk Luthersk Misjonssamband, Espen </a:t>
            </a:r>
            <a:r>
              <a:rPr lang="nb-NO" dirty="0" err="1" smtClean="0">
                <a:latin typeface="+mn-lt"/>
                <a:ea typeface="ＭＳ Ｐゴシック" charset="-128"/>
                <a:cs typeface="ＭＳ Ｐゴシック" charset="-128"/>
              </a:rPr>
              <a:t>Ottosen</a:t>
            </a:r>
            <a:r>
              <a:rPr lang="nb-NO" dirty="0" smtClean="0">
                <a:latin typeface="+mn-lt"/>
                <a:ea typeface="ＭＳ Ｐゴシック" charset="-128"/>
                <a:cs typeface="ＭＳ Ｐゴシック" charset="-128"/>
              </a:rPr>
              <a:t>, sier i et intervju med NRK at han forstår at </a:t>
            </a:r>
            <a:r>
              <a:rPr lang="nb-NO" dirty="0" err="1" smtClean="0">
                <a:latin typeface="+mn-lt"/>
                <a:ea typeface="ＭＳ Ｐゴシック" charset="-128"/>
                <a:cs typeface="ＭＳ Ｐゴシック" charset="-128"/>
              </a:rPr>
              <a:t>transpersoner</a:t>
            </a:r>
            <a:r>
              <a:rPr lang="nb-NO" dirty="0" smtClean="0">
                <a:latin typeface="+mn-lt"/>
                <a:ea typeface="ＭＳ Ｐゴシック" charset="-128"/>
                <a:cs typeface="ＭＳ Ｐゴシック" charset="-128"/>
              </a:rPr>
              <a:t> er i en vanskelig livssituasjon. Myndighetene må gå dem bedre i møte, men han tror ikke at det å opprette et tredje kjønn er en god løsning. </a:t>
            </a:r>
            <a:endParaRPr lang="nb-NO" dirty="0" smtClean="0"/>
          </a:p>
          <a:p>
            <a:pPr rtl="0" eaLnBrk="0" fontAlgn="base" hangingPunct="0"/>
            <a:r>
              <a:rPr lang="nb-NO" b="1" dirty="0" smtClean="0">
                <a:latin typeface="+mn-lt"/>
                <a:ea typeface="ＭＳ Ｐゴシック" charset="-128"/>
                <a:cs typeface="ＭＳ Ｐゴシック" charset="-128"/>
              </a:rPr>
              <a:t>Til en viss grad må disse personene forholde seg til at det faktisk finnes to kjønn, og innrette seg noe etter det, mener </a:t>
            </a:r>
            <a:r>
              <a:rPr lang="nb-NO" b="1" dirty="0" err="1" smtClean="0">
                <a:latin typeface="+mn-lt"/>
                <a:ea typeface="ＭＳ Ｐゴシック" charset="-128"/>
                <a:cs typeface="ＭＳ Ｐゴシック" charset="-128"/>
              </a:rPr>
              <a:t>Ottosen</a:t>
            </a:r>
            <a:r>
              <a:rPr lang="nb-NO" b="1" dirty="0" smtClean="0">
                <a:latin typeface="+mn-lt"/>
                <a:ea typeface="ＭＳ Ｐゴシック" charset="-128"/>
                <a:cs typeface="ＭＳ Ｐゴシック" charset="-128"/>
              </a:rPr>
              <a:t>. </a:t>
            </a:r>
            <a:endParaRPr lang="nb-NO" dirty="0" smtClean="0"/>
          </a:p>
          <a:p>
            <a:pPr>
              <a:defRPr/>
            </a:pPr>
            <a:endParaRPr lang="nb-NO" dirty="0" smtClean="0"/>
          </a:p>
          <a:p>
            <a:pPr>
              <a:defRPr/>
            </a:pPr>
            <a:r>
              <a:rPr lang="nb-NO" dirty="0" smtClean="0"/>
              <a:t> </a:t>
            </a:r>
          </a:p>
          <a:p>
            <a:pPr>
              <a:defRPr/>
            </a:pPr>
            <a:r>
              <a:rPr lang="nb-NO" dirty="0" smtClean="0"/>
              <a:t>I rapporten om </a:t>
            </a:r>
            <a:r>
              <a:rPr lang="nb-NO" dirty="0" err="1" smtClean="0"/>
              <a:t>transpersoner</a:t>
            </a:r>
            <a:r>
              <a:rPr lang="nb-NO" dirty="0" smtClean="0"/>
              <a:t> som vi jobber med på Likestillingssenteret nå om dagen, kommer vi til å løfte frem at det er viktig å informere mer om kjønnsidentitetstematikk ovenfor de som jobber i </a:t>
            </a:r>
            <a:r>
              <a:rPr lang="nb-NO" dirty="0" err="1" smtClean="0"/>
              <a:t>barnehaget</a:t>
            </a:r>
            <a:r>
              <a:rPr lang="nb-NO" dirty="0" smtClean="0"/>
              <a:t> og skole (og egentlig i hele samfunnet.) I forskning vi har lest, og i egen empiri, går det frem at barn og unge som transer er en ekstra sårbar gruppe. Derfor kom jeg på at jeg selvfølgelig bør si litt om dette på kurset også. Jeg laget foilen vedlagt og la den inn etter biologi og kultur- foilen i første del. Bildet er av en far og en sønn, en historie som har blitt spredd blant annet på </a:t>
            </a:r>
            <a:r>
              <a:rPr lang="nb-NO" dirty="0" err="1" smtClean="0"/>
              <a:t>facebook</a:t>
            </a:r>
            <a:r>
              <a:rPr lang="nb-NO" dirty="0" smtClean="0"/>
              <a:t>: </a:t>
            </a:r>
            <a:r>
              <a:rPr lang="nb-NO" u="sng" dirty="0" smtClean="0">
                <a:hlinkClick r:id="rId3"/>
              </a:rPr>
              <a:t>http://www.familieverden.no/Livet/Nils-gikk-i-skjort---for-sonnens-skyld/</a:t>
            </a:r>
            <a:r>
              <a:rPr lang="nb-NO" dirty="0" smtClean="0"/>
              <a:t>	</a:t>
            </a:r>
          </a:p>
          <a:p>
            <a:pPr>
              <a:defRPr/>
            </a:pPr>
            <a:r>
              <a:rPr lang="nb-NO" dirty="0" smtClean="0"/>
              <a:t> </a:t>
            </a:r>
          </a:p>
          <a:p>
            <a:pPr>
              <a:defRPr/>
            </a:pPr>
            <a:r>
              <a:rPr lang="nb-NO" dirty="0" smtClean="0"/>
              <a:t>Jeg fortalte litt om hva trans er, om ulike begreper fra </a:t>
            </a:r>
            <a:r>
              <a:rPr lang="nb-NO" dirty="0" err="1" smtClean="0"/>
              <a:t>transseksualisme</a:t>
            </a:r>
            <a:r>
              <a:rPr lang="nb-NO" dirty="0" smtClean="0"/>
              <a:t> til transvestitter, og at det er helt vanlig at barn prøver ut forskjellige kjønnsuttrykk. Esben Esther </a:t>
            </a:r>
            <a:r>
              <a:rPr lang="nb-NO" dirty="0" err="1" smtClean="0"/>
              <a:t>Pirelli</a:t>
            </a:r>
            <a:r>
              <a:rPr lang="nb-NO" dirty="0" smtClean="0"/>
              <a:t> Benestad sier at ca.25 % av barn som transer, har med seg en </a:t>
            </a:r>
            <a:r>
              <a:rPr lang="nb-NO" dirty="0" err="1" smtClean="0"/>
              <a:t>kjønnsidentietstematikk</a:t>
            </a:r>
            <a:r>
              <a:rPr lang="nb-NO" dirty="0" smtClean="0"/>
              <a:t> inn i voksen alder. De barna som føler sterkt at kroppen ikke stemmer med det kjønnet de føler seg som, lærer seg tidlig å skjule egen </a:t>
            </a:r>
            <a:r>
              <a:rPr lang="nb-NO" dirty="0" err="1" smtClean="0"/>
              <a:t>kjønnsidentietet</a:t>
            </a:r>
            <a:r>
              <a:rPr lang="nb-NO" dirty="0" smtClean="0"/>
              <a:t>. De tar signalene fort, og føler ofte sterk skam. </a:t>
            </a:r>
          </a:p>
          <a:p>
            <a:pPr>
              <a:defRPr/>
            </a:pPr>
            <a:r>
              <a:rPr lang="nb-NO" dirty="0" smtClean="0"/>
              <a:t> </a:t>
            </a:r>
          </a:p>
          <a:p>
            <a:pPr>
              <a:defRPr/>
            </a:pPr>
            <a:r>
              <a:rPr lang="nb-NO" dirty="0" smtClean="0"/>
              <a:t>Jeg ser at kursdeltagerne sperrer opp øynene og hører godt etter når dette temaet kommer opp. I går fikk vi også en god dialog om barn som bryter med forventede kjønnsuttrykk, og det opplever jeg at er veldig meningsfullt. Det er så mye bedre at de vet litt og har reflektert litt, enn ingenting.</a:t>
            </a:r>
          </a:p>
          <a:p>
            <a:pPr>
              <a:defRPr/>
            </a:pPr>
            <a:endParaRPr lang="nb-NO" dirty="0"/>
          </a:p>
        </p:txBody>
      </p:sp>
      <p:sp>
        <p:nvSpPr>
          <p:cNvPr id="88068" name="Plassholder for lysbildenummer 3"/>
          <p:cNvSpPr>
            <a:spLocks noGrp="1"/>
          </p:cNvSpPr>
          <p:nvPr>
            <p:ph type="sldNum" sz="quarter" idx="5"/>
          </p:nvPr>
        </p:nvSpPr>
        <p:spPr bwMode="auto">
          <a:noFill/>
          <a:ln>
            <a:miter lim="800000"/>
            <a:headEnd/>
            <a:tailEnd/>
          </a:ln>
        </p:spPr>
        <p:txBody>
          <a:bodyPr/>
          <a:lstStyle/>
          <a:p>
            <a:fld id="{5857866D-9DDE-4CF3-AFEA-7C126765B09E}" type="slidenum">
              <a:rPr lang="nb-NO" smtClean="0"/>
              <a:pPr/>
              <a:t>5</a:t>
            </a:fld>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Kommersialisering av barndommen kjønnsstereotypier</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6</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Se Monas ark som er lagret</a:t>
            </a:r>
            <a:r>
              <a:rPr lang="nb-NO" baseline="0" dirty="0" smtClean="0"/>
              <a:t> under Vennesla</a:t>
            </a:r>
          </a:p>
          <a:p>
            <a:pPr>
              <a:buFontTx/>
              <a:buNone/>
            </a:pPr>
            <a:r>
              <a:rPr lang="nb-NO" sz="1200" b="1" dirty="0" smtClean="0">
                <a:latin typeface="Dax-Regular"/>
                <a:ea typeface="ＭＳ Ｐゴシック" pitchFamily="34" charset="-128"/>
              </a:rPr>
              <a:t>Hvorfor skal vi prioritere </a:t>
            </a:r>
            <a:br>
              <a:rPr lang="nb-NO" sz="1200" b="1" dirty="0" smtClean="0">
                <a:latin typeface="Dax-Regular"/>
                <a:ea typeface="ＭＳ Ｐゴシック" pitchFamily="34" charset="-128"/>
              </a:rPr>
            </a:br>
            <a:r>
              <a:rPr lang="nb-NO" sz="1200" b="1" dirty="0" smtClean="0">
                <a:latin typeface="Dax-Regular"/>
                <a:ea typeface="ＭＳ Ｐゴシック" pitchFamily="34" charset="-128"/>
              </a:rPr>
              <a:t>likestilling og likeverd i barnehagen</a:t>
            </a:r>
            <a:r>
              <a:rPr lang="nb-NO" sz="1600" b="1" dirty="0" smtClean="0">
                <a:latin typeface="Dax-Regular"/>
                <a:ea typeface="ＭＳ Ｐゴシック" pitchFamily="34" charset="-128"/>
              </a:rPr>
              <a:t>?</a:t>
            </a:r>
            <a:r>
              <a:rPr lang="nn-NO" sz="1200" b="1" dirty="0" smtClean="0">
                <a:latin typeface="Dax-Regular"/>
                <a:ea typeface="ＭＳ Ｐゴシック" pitchFamily="34" charset="-128"/>
              </a:rPr>
              <a:t> </a:t>
            </a:r>
          </a:p>
          <a:p>
            <a:pPr>
              <a:buFontTx/>
              <a:buNone/>
            </a:pPr>
            <a:endParaRPr lang="nn-NO" sz="1200" b="1" dirty="0" smtClean="0">
              <a:latin typeface="Dax-Regular"/>
              <a:ea typeface="ＭＳ Ｐゴシック" pitchFamily="34" charset="-128"/>
            </a:endParaRPr>
          </a:p>
          <a:p>
            <a:pPr>
              <a:buFontTx/>
              <a:buNone/>
            </a:pPr>
            <a:r>
              <a:rPr lang="nn-NO" sz="1200" dirty="0" err="1" smtClean="0">
                <a:latin typeface="Dax-Regular"/>
                <a:ea typeface="ＭＳ Ｐゴシック" pitchFamily="34" charset="-128"/>
              </a:rPr>
              <a:t>Jeg</a:t>
            </a:r>
            <a:r>
              <a:rPr lang="nn-NO" sz="1200" dirty="0" smtClean="0">
                <a:latin typeface="Dax-Regular"/>
                <a:ea typeface="ＭＳ Ｐゴシック" pitchFamily="34" charset="-128"/>
              </a:rPr>
              <a:t> vil </a:t>
            </a:r>
            <a:r>
              <a:rPr lang="nn-NO" sz="1200" noProof="1" smtClean="0">
                <a:latin typeface="Dax-Regular"/>
                <a:ea typeface="ＭＳ Ｐゴシック" pitchFamily="34" charset="-128"/>
              </a:rPr>
              <a:t>ikke</a:t>
            </a:r>
            <a:r>
              <a:rPr lang="nn-NO" sz="1200" dirty="0" smtClean="0">
                <a:latin typeface="Dax-Regular"/>
                <a:ea typeface="ＭＳ Ｐゴシック" pitchFamily="34" charset="-128"/>
              </a:rPr>
              <a:t> at kjønn skal avgjøre </a:t>
            </a:r>
            <a:r>
              <a:rPr lang="nb-NO" sz="1200" dirty="0" smtClean="0">
                <a:latin typeface="Dax-Regular"/>
                <a:ea typeface="ＭＳ Ｐゴシック" pitchFamily="34" charset="-128"/>
              </a:rPr>
              <a:t>hvordan</a:t>
            </a:r>
            <a:r>
              <a:rPr lang="nn-NO" sz="1200" dirty="0" smtClean="0">
                <a:latin typeface="Dax-Regular"/>
                <a:ea typeface="ＭＳ Ｐゴシック" pitchFamily="34" charset="-128"/>
              </a:rPr>
              <a:t> det går deg i livet, </a:t>
            </a:r>
            <a:r>
              <a:rPr lang="nn-NO" sz="1200" dirty="0" err="1" smtClean="0">
                <a:latin typeface="Dax-Regular"/>
                <a:ea typeface="ＭＳ Ｐゴシック" pitchFamily="34" charset="-128"/>
              </a:rPr>
              <a:t>hvor</a:t>
            </a:r>
            <a:r>
              <a:rPr lang="nn-NO" sz="1200" dirty="0" smtClean="0">
                <a:latin typeface="Dax-Regular"/>
                <a:ea typeface="ＭＳ Ｐゴシック" pitchFamily="34" charset="-128"/>
              </a:rPr>
              <a:t> mye du kommer til å </a:t>
            </a:r>
            <a:r>
              <a:rPr lang="nn-NO" sz="1200" dirty="0" err="1" smtClean="0">
                <a:latin typeface="Dax-Regular"/>
                <a:ea typeface="ＭＳ Ｐゴシック" pitchFamily="34" charset="-128"/>
              </a:rPr>
              <a:t>tjene</a:t>
            </a:r>
            <a:r>
              <a:rPr lang="nn-NO" sz="1200" dirty="0" smtClean="0">
                <a:latin typeface="Dax-Regular"/>
                <a:ea typeface="ＭＳ Ｐゴシック" pitchFamily="34" charset="-128"/>
              </a:rPr>
              <a:t>, </a:t>
            </a:r>
            <a:r>
              <a:rPr lang="nn-NO" sz="1200" dirty="0" err="1" smtClean="0">
                <a:latin typeface="Dax-Regular"/>
                <a:ea typeface="ＭＳ Ｐゴシック" pitchFamily="34" charset="-128"/>
              </a:rPr>
              <a:t>hva</a:t>
            </a:r>
            <a:r>
              <a:rPr lang="nn-NO" sz="1200" dirty="0" smtClean="0">
                <a:latin typeface="Dax-Regular"/>
                <a:ea typeface="ＭＳ Ｐゴシック" pitchFamily="34" charset="-128"/>
              </a:rPr>
              <a:t> slags omsorgspraksis du kommer til å utøve, </a:t>
            </a:r>
            <a:r>
              <a:rPr lang="nn-NO" sz="1200" dirty="0" err="1" smtClean="0">
                <a:latin typeface="Dax-Regular"/>
                <a:ea typeface="ＭＳ Ｐゴシック" pitchFamily="34" charset="-128"/>
              </a:rPr>
              <a:t>hvor</a:t>
            </a:r>
            <a:r>
              <a:rPr lang="nn-NO" sz="1200" dirty="0" smtClean="0">
                <a:latin typeface="Dax-Regular"/>
                <a:ea typeface="ＭＳ Ｐゴシック" pitchFamily="34" charset="-128"/>
              </a:rPr>
              <a:t> lenge du kommer til å leve. Om du har </a:t>
            </a:r>
            <a:r>
              <a:rPr lang="nn-NO" sz="1200" dirty="0" err="1" smtClean="0">
                <a:latin typeface="Dax-Regular"/>
                <a:ea typeface="ＭＳ Ｐゴシック" pitchFamily="34" charset="-128"/>
              </a:rPr>
              <a:t>vokst</a:t>
            </a:r>
            <a:r>
              <a:rPr lang="nn-NO" sz="1200" dirty="0" smtClean="0">
                <a:latin typeface="Dax-Regular"/>
                <a:ea typeface="ＭＳ Ｐゴシック" pitchFamily="34" charset="-128"/>
              </a:rPr>
              <a:t> opp som </a:t>
            </a:r>
            <a:r>
              <a:rPr lang="nn-NO" sz="1200" dirty="0" err="1" smtClean="0">
                <a:latin typeface="Dax-Regular"/>
                <a:ea typeface="ＭＳ Ｐゴシック" pitchFamily="34" charset="-128"/>
              </a:rPr>
              <a:t>gutt</a:t>
            </a:r>
            <a:r>
              <a:rPr lang="nn-NO" sz="1200" dirty="0" smtClean="0">
                <a:latin typeface="Dax-Regular"/>
                <a:ea typeface="ＭＳ Ｐゴシック" pitchFamily="34" charset="-128"/>
              </a:rPr>
              <a:t> eller jente er </a:t>
            </a:r>
            <a:r>
              <a:rPr lang="nn-NO" sz="1200" dirty="0" err="1" smtClean="0">
                <a:latin typeface="Dax-Regular"/>
                <a:ea typeface="ＭＳ Ｐゴシック" pitchFamily="34" charset="-128"/>
              </a:rPr>
              <a:t>imidlertid</a:t>
            </a:r>
            <a:r>
              <a:rPr lang="nn-NO" sz="1200" dirty="0" smtClean="0">
                <a:latin typeface="Dax-Regular"/>
                <a:ea typeface="ＭＳ Ｐゴシック" pitchFamily="34" charset="-128"/>
              </a:rPr>
              <a:t> </a:t>
            </a:r>
            <a:r>
              <a:rPr lang="nn-NO" sz="1200" dirty="0" err="1" smtClean="0">
                <a:latin typeface="Dax-Regular"/>
                <a:ea typeface="ＭＳ Ｐゴシック" pitchFamily="34" charset="-128"/>
              </a:rPr>
              <a:t>fortsatt</a:t>
            </a:r>
            <a:r>
              <a:rPr lang="nn-NO" sz="1200" dirty="0" smtClean="0">
                <a:latin typeface="Dax-Regular"/>
                <a:ea typeface="ＭＳ Ｐゴシック" pitchFamily="34" charset="-128"/>
              </a:rPr>
              <a:t> </a:t>
            </a:r>
            <a:r>
              <a:rPr lang="nn-NO" sz="1200" dirty="0" err="1" smtClean="0">
                <a:latin typeface="Dax-Regular"/>
                <a:ea typeface="ＭＳ Ｐゴシック" pitchFamily="34" charset="-128"/>
              </a:rPr>
              <a:t>utslagsgivende</a:t>
            </a:r>
            <a:r>
              <a:rPr lang="nn-NO" sz="1200" dirty="0" smtClean="0">
                <a:latin typeface="Dax-Regular"/>
                <a:ea typeface="ＭＳ Ｐゴシック" pitchFamily="34" charset="-128"/>
              </a:rPr>
              <a:t> for spørsmål som disse, ofte i kombinasjon med klassebakgrunn og </a:t>
            </a:r>
            <a:r>
              <a:rPr lang="nn-NO" sz="1200" dirty="0" err="1" smtClean="0">
                <a:latin typeface="Dax-Regular"/>
                <a:ea typeface="ＭＳ Ｐゴシック" pitchFamily="34" charset="-128"/>
              </a:rPr>
              <a:t>hvor</a:t>
            </a:r>
            <a:r>
              <a:rPr lang="nn-NO" sz="1200" dirty="0" smtClean="0">
                <a:latin typeface="Dax-Regular"/>
                <a:ea typeface="ＭＳ Ｐゴシック" pitchFamily="34" charset="-128"/>
              </a:rPr>
              <a:t> familien din kommer </a:t>
            </a:r>
            <a:r>
              <a:rPr lang="nn-NO" sz="1200" dirty="0" err="1" smtClean="0">
                <a:latin typeface="Dax-Regular"/>
                <a:ea typeface="ＭＳ Ｐゴシック" pitchFamily="34" charset="-128"/>
              </a:rPr>
              <a:t>fra</a:t>
            </a:r>
            <a:r>
              <a:rPr lang="nn-NO" sz="1200" dirty="0" smtClean="0">
                <a:latin typeface="Dax-Regular"/>
                <a:ea typeface="ＭＳ Ｐゴシック" pitchFamily="34" charset="-128"/>
              </a:rPr>
              <a:t>"</a:t>
            </a:r>
          </a:p>
          <a:p>
            <a:pPr>
              <a:buFontTx/>
              <a:buNone/>
            </a:pPr>
            <a:r>
              <a:rPr lang="nn-NO" sz="1200" dirty="0" smtClean="0">
                <a:latin typeface="Dax-Regular"/>
                <a:ea typeface="ＭＳ Ｐゴシック" pitchFamily="34" charset="-128"/>
              </a:rPr>
              <a:t>	</a:t>
            </a:r>
            <a:r>
              <a:rPr lang="nn-NO" sz="1100" dirty="0" smtClean="0">
                <a:latin typeface="Dax-Regular"/>
                <a:ea typeface="ＭＳ Ｐゴシック" pitchFamily="34" charset="-128"/>
              </a:rPr>
              <a:t>Ulf </a:t>
            </a:r>
            <a:r>
              <a:rPr lang="nn-NO" sz="1100" dirty="0" err="1" smtClean="0">
                <a:latin typeface="Dax-Regular"/>
                <a:ea typeface="ＭＳ Ｐゴシック" pitchFamily="34" charset="-128"/>
              </a:rPr>
              <a:t>Rikter</a:t>
            </a:r>
            <a:r>
              <a:rPr lang="nn-NO" sz="1100" dirty="0" smtClean="0">
                <a:latin typeface="Dax-Regular"/>
                <a:ea typeface="ＭＳ Ｐゴシック" pitchFamily="34" charset="-128"/>
              </a:rPr>
              <a:t> Svendsen, </a:t>
            </a:r>
            <a:br>
              <a:rPr lang="nn-NO" sz="1100" dirty="0" smtClean="0">
                <a:latin typeface="Dax-Regular"/>
                <a:ea typeface="ＭＳ Ｐゴシック" pitchFamily="34" charset="-128"/>
              </a:rPr>
            </a:br>
            <a:r>
              <a:rPr lang="nn-NO" sz="1100" dirty="0" smtClean="0">
                <a:latin typeface="Dax-Regular"/>
                <a:ea typeface="ＭＳ Ｐゴシック" pitchFamily="34" charset="-128"/>
              </a:rPr>
              <a:t>Reform (ressurssenter for menn</a:t>
            </a:r>
          </a:p>
          <a:p>
            <a:pPr>
              <a:buFontTx/>
              <a:buNone/>
            </a:pPr>
            <a:endParaRPr lang="nn-NO" sz="1100" dirty="0" smtClean="0">
              <a:latin typeface="Dax-Regular"/>
            </a:endParaRPr>
          </a:p>
          <a:p>
            <a:pPr rtl="0" eaLnBrk="0" fontAlgn="base" hangingPunct="0"/>
            <a:r>
              <a:rPr lang="nb-NO" sz="1200" kern="1200" dirty="0" smtClean="0">
                <a:solidFill>
                  <a:schemeClr val="tx1"/>
                </a:solidFill>
                <a:latin typeface="Times New Roman" pitchFamily="18" charset="0"/>
                <a:ea typeface="+mn-ea"/>
                <a:cs typeface="+mn-cs"/>
              </a:rPr>
              <a:t>Mange barn sliter med psykiske problemer (15-20 % i alderen tre-18 år). Fram til seks års alder er forekomsten av psykiske lidelser omtrent like stor hos jenter som hos gutter, men dette endrer seg i seksårsalderen. Fra seks til 12 år utgjør gutter to tredjedeler av dem som har en psykiatrisk diagnose. Konsentrasjonsvansker, ADHD og atferdsforstyrrelser er de vanligste lidelsene. Fra 12 års alder er to av tre med psykiske lidelser jenter. De sliter først og fremst med angst og depresjon. Kjønnsforskjellene finner vi også igjen i behandlingsapparatet. To av tre som får psykiatrisk behandling i alderen under 12 år, er gutter. Etter 12 år er to av tre jenter. (Kilde FHI; http://www.fhi.no/eway/default.aspx?pid=233&amp;trg=MainLeft_6039&amp;MainArea_</a:t>
            </a:r>
            <a:br>
              <a:rPr lang="nb-NO" sz="1200" kern="1200" dirty="0" smtClean="0">
                <a:solidFill>
                  <a:schemeClr val="tx1"/>
                </a:solidFill>
                <a:latin typeface="Times New Roman" pitchFamily="18" charset="0"/>
                <a:ea typeface="+mn-ea"/>
                <a:cs typeface="+mn-cs"/>
              </a:rPr>
            </a:br>
            <a:r>
              <a:rPr lang="nb-NO" sz="1200" kern="1200" dirty="0" smtClean="0">
                <a:solidFill>
                  <a:schemeClr val="tx1"/>
                </a:solidFill>
                <a:latin typeface="Times New Roman" pitchFamily="18" charset="0"/>
                <a:ea typeface="+mn-ea"/>
                <a:cs typeface="+mn-cs"/>
              </a:rPr>
              <a:t>5661=6039:0:15,4576:1:0:0:::0:0&amp;MainLeft_6039=6041:84062::1:6043:20:::0:0)</a:t>
            </a:r>
            <a:endParaRPr lang="nb-NO" dirty="0" smtClean="0"/>
          </a:p>
          <a:p>
            <a:pPr rtl="0" eaLnBrk="0" fontAlgn="base" hangingPunct="0"/>
            <a:endParaRPr lang="nb-NO" sz="1200" kern="1200" dirty="0" smtClean="0">
              <a:solidFill>
                <a:schemeClr val="tx1"/>
              </a:solidFill>
              <a:latin typeface="Times New Roman" pitchFamily="18" charset="0"/>
              <a:ea typeface="+mn-ea"/>
              <a:cs typeface="+mn-cs"/>
            </a:endParaRPr>
          </a:p>
          <a:p>
            <a:pPr rtl="0" eaLnBrk="0" fontAlgn="base" hangingPunct="0"/>
            <a:r>
              <a:rPr lang="nb-NO" sz="1200" kern="1200" dirty="0" smtClean="0">
                <a:solidFill>
                  <a:schemeClr val="tx1"/>
                </a:solidFill>
                <a:latin typeface="Times New Roman" pitchFamily="18" charset="0"/>
                <a:ea typeface="+mn-ea"/>
                <a:cs typeface="+mn-cs"/>
              </a:rPr>
              <a:t>På hvilken måte er dette relevant for dere som jobber i barnehage? Kan det være nyttig å ha med et kjønnsperspektiv og være bevisst </a:t>
            </a:r>
            <a:r>
              <a:rPr lang="nb-NO" sz="1200" kern="1200" dirty="0" err="1" smtClean="0">
                <a:solidFill>
                  <a:schemeClr val="tx1"/>
                </a:solidFill>
                <a:latin typeface="Times New Roman" pitchFamily="18" charset="0"/>
                <a:ea typeface="+mn-ea"/>
                <a:cs typeface="+mn-cs"/>
              </a:rPr>
              <a:t>ift</a:t>
            </a:r>
            <a:r>
              <a:rPr lang="nb-NO" sz="1200" kern="1200" dirty="0" smtClean="0">
                <a:solidFill>
                  <a:schemeClr val="tx1"/>
                </a:solidFill>
                <a:latin typeface="Times New Roman" pitchFamily="18" charset="0"/>
                <a:ea typeface="+mn-ea"/>
                <a:cs typeface="+mn-cs"/>
              </a:rPr>
              <a:t> tendenser i samfunnet som nevnt ovenfor?	</a:t>
            </a:r>
            <a:endParaRPr lang="nb-NO" dirty="0" smtClean="0"/>
          </a:p>
          <a:p>
            <a:pPr rtl="0" eaLnBrk="0" fontAlgn="base" hangingPunct="0"/>
            <a:endParaRPr lang="nb-NO" sz="1200" kern="1200" dirty="0" smtClean="0">
              <a:solidFill>
                <a:schemeClr val="tx1"/>
              </a:solidFill>
              <a:latin typeface="Times New Roman" pitchFamily="18" charset="0"/>
              <a:ea typeface="+mn-ea"/>
              <a:cs typeface="+mn-cs"/>
            </a:endParaRPr>
          </a:p>
          <a:p>
            <a:pPr rtl="0" eaLnBrk="0" fontAlgn="base" hangingPunct="0"/>
            <a:endParaRPr lang="nb-NO" sz="1200" kern="1200" dirty="0" smtClean="0">
              <a:solidFill>
                <a:schemeClr val="tx1"/>
              </a:solidFill>
              <a:latin typeface="Times New Roman" pitchFamily="18" charset="0"/>
              <a:ea typeface="+mn-ea"/>
              <a:cs typeface="+mn-cs"/>
            </a:endParaRPr>
          </a:p>
          <a:p>
            <a:pPr>
              <a:buFontTx/>
              <a:buNone/>
            </a:pP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7</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Hvor representativt er dette? Diskusjon</a:t>
            </a:r>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8</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31850" y="746125"/>
            <a:ext cx="5135563" cy="3719513"/>
          </a:xfrm>
        </p:spPr>
      </p:sp>
      <p:sp>
        <p:nvSpPr>
          <p:cNvPr id="3" name="Plassholder for notater 2"/>
          <p:cNvSpPr>
            <a:spLocks noGrp="1"/>
          </p:cNvSpPr>
          <p:nvPr>
            <p:ph type="body" idx="1"/>
          </p:nvPr>
        </p:nvSpPr>
        <p:spPr/>
        <p:txBody>
          <a:bodyPr>
            <a:normAutofit/>
          </a:bodyPr>
          <a:lstStyle/>
          <a:p>
            <a:pPr defTabSz="920344">
              <a:defRPr/>
            </a:pPr>
            <a:r>
              <a:rPr lang="nb-NO" i="1" dirty="0" smtClean="0">
                <a:solidFill>
                  <a:schemeClr val="tx1"/>
                </a:solidFill>
                <a:latin typeface="Dax-Regular"/>
                <a:ea typeface="ＭＳ Ｐゴシック" pitchFamily="34" charset="-128"/>
              </a:rPr>
              <a:t>Barnehagen skal bygge på grunnleggende verdier i kristen og humanistisk arv og tradisjon, slik som respekt for menneskeverdet og naturen, på åndsfrihet, nestekjærlighet, tilgivelse, </a:t>
            </a:r>
            <a:r>
              <a:rPr lang="nb-NO" b="1" i="1" dirty="0" smtClean="0">
                <a:solidFill>
                  <a:schemeClr val="tx1"/>
                </a:solidFill>
                <a:latin typeface="Dax-Regular"/>
                <a:ea typeface="ＭＳ Ｐゴシック" pitchFamily="34" charset="-128"/>
              </a:rPr>
              <a:t>likeverd</a:t>
            </a:r>
            <a:r>
              <a:rPr lang="nb-NO" i="1" dirty="0" smtClean="0">
                <a:solidFill>
                  <a:schemeClr val="tx1"/>
                </a:solidFill>
                <a:latin typeface="Dax-Regular"/>
                <a:ea typeface="ＭＳ Ｐゴシック" pitchFamily="34" charset="-128"/>
              </a:rPr>
              <a:t> og solidaritet, verdier som kommer til uttrykk i ulike religioner og livssyn og som er forankret i menneskerettighetene. </a:t>
            </a:r>
          </a:p>
          <a:p>
            <a:endParaRPr lang="nb-NO" dirty="0"/>
          </a:p>
        </p:txBody>
      </p:sp>
      <p:sp>
        <p:nvSpPr>
          <p:cNvPr id="4" name="Plassholder for lysbildenummer 3"/>
          <p:cNvSpPr>
            <a:spLocks noGrp="1"/>
          </p:cNvSpPr>
          <p:nvPr>
            <p:ph type="sldNum" sz="quarter" idx="10"/>
          </p:nvPr>
        </p:nvSpPr>
        <p:spPr/>
        <p:txBody>
          <a:bodyPr/>
          <a:lstStyle/>
          <a:p>
            <a:fld id="{FE8E6C6E-0362-448A-9828-3C86E669DED9}" type="slidenum">
              <a:rPr lang="nb-NO" smtClean="0"/>
              <a:pPr/>
              <a:t>10</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25" name="Line 29"/>
          <p:cNvSpPr>
            <a:spLocks noChangeShapeType="1"/>
          </p:cNvSpPr>
          <p:nvPr/>
        </p:nvSpPr>
        <p:spPr bwMode="auto">
          <a:xfrm>
            <a:off x="811213" y="-457200"/>
            <a:ext cx="0" cy="398462"/>
          </a:xfrm>
          <a:prstGeom prst="line">
            <a:avLst/>
          </a:prstGeom>
          <a:noFill/>
          <a:ln w="9525">
            <a:solidFill>
              <a:schemeClr val="tx1"/>
            </a:solidFill>
            <a:prstDash val="dash"/>
            <a:round/>
            <a:headEnd/>
            <a:tailEnd/>
          </a:ln>
          <a:effectLst/>
        </p:spPr>
        <p:txBody>
          <a:bodyPr/>
          <a:lstStyle/>
          <a:p>
            <a:endParaRPr lang="nb-NO"/>
          </a:p>
        </p:txBody>
      </p:sp>
      <p:sp>
        <p:nvSpPr>
          <p:cNvPr id="4126" name="Line 30"/>
          <p:cNvSpPr>
            <a:spLocks noChangeShapeType="1"/>
          </p:cNvSpPr>
          <p:nvPr/>
        </p:nvSpPr>
        <p:spPr bwMode="auto">
          <a:xfrm>
            <a:off x="957263" y="-457200"/>
            <a:ext cx="0" cy="398462"/>
          </a:xfrm>
          <a:prstGeom prst="line">
            <a:avLst/>
          </a:prstGeom>
          <a:noFill/>
          <a:ln w="9525">
            <a:solidFill>
              <a:schemeClr val="tx1"/>
            </a:solidFill>
            <a:prstDash val="dash"/>
            <a:round/>
            <a:headEnd/>
            <a:tailEnd/>
          </a:ln>
          <a:effectLst/>
        </p:spPr>
        <p:txBody>
          <a:bodyPr/>
          <a:lstStyle/>
          <a:p>
            <a:endParaRPr lang="nb-NO"/>
          </a:p>
        </p:txBody>
      </p:sp>
      <p:sp>
        <p:nvSpPr>
          <p:cNvPr id="4127" name="Line 31"/>
          <p:cNvSpPr>
            <a:spLocks noChangeShapeType="1"/>
          </p:cNvSpPr>
          <p:nvPr/>
        </p:nvSpPr>
        <p:spPr bwMode="auto">
          <a:xfrm>
            <a:off x="5745163" y="-457200"/>
            <a:ext cx="0" cy="398462"/>
          </a:xfrm>
          <a:prstGeom prst="line">
            <a:avLst/>
          </a:prstGeom>
          <a:noFill/>
          <a:ln w="9525">
            <a:solidFill>
              <a:schemeClr val="tx1"/>
            </a:solidFill>
            <a:prstDash val="dash"/>
            <a:round/>
            <a:headEnd/>
            <a:tailEnd/>
          </a:ln>
          <a:effectLst/>
        </p:spPr>
        <p:txBody>
          <a:bodyPr/>
          <a:lstStyle/>
          <a:p>
            <a:endParaRPr lang="nb-NO"/>
          </a:p>
        </p:txBody>
      </p:sp>
      <p:sp>
        <p:nvSpPr>
          <p:cNvPr id="4128" name="Line 32"/>
          <p:cNvSpPr>
            <a:spLocks noChangeShapeType="1"/>
          </p:cNvSpPr>
          <p:nvPr/>
        </p:nvSpPr>
        <p:spPr bwMode="auto">
          <a:xfrm>
            <a:off x="6089650" y="-457200"/>
            <a:ext cx="0" cy="398462"/>
          </a:xfrm>
          <a:prstGeom prst="line">
            <a:avLst/>
          </a:prstGeom>
          <a:noFill/>
          <a:ln w="9525">
            <a:solidFill>
              <a:schemeClr val="tx1"/>
            </a:solidFill>
            <a:prstDash val="dash"/>
            <a:round/>
            <a:headEnd/>
            <a:tailEnd/>
          </a:ln>
          <a:effectLst/>
        </p:spPr>
        <p:txBody>
          <a:bodyPr/>
          <a:lstStyle/>
          <a:p>
            <a:endParaRPr lang="nb-NO"/>
          </a:p>
        </p:txBody>
      </p:sp>
      <p:sp>
        <p:nvSpPr>
          <p:cNvPr id="4129" name="Line 33"/>
          <p:cNvSpPr>
            <a:spLocks noChangeShapeType="1"/>
          </p:cNvSpPr>
          <p:nvPr/>
        </p:nvSpPr>
        <p:spPr bwMode="auto">
          <a:xfrm>
            <a:off x="8262938" y="-457200"/>
            <a:ext cx="0" cy="398462"/>
          </a:xfrm>
          <a:prstGeom prst="line">
            <a:avLst/>
          </a:prstGeom>
          <a:noFill/>
          <a:ln w="9525">
            <a:solidFill>
              <a:schemeClr val="tx1"/>
            </a:solidFill>
            <a:prstDash val="dash"/>
            <a:round/>
            <a:headEnd/>
            <a:tailEnd/>
          </a:ln>
          <a:effectLst/>
        </p:spPr>
        <p:txBody>
          <a:bodyPr/>
          <a:lstStyle/>
          <a:p>
            <a:endParaRPr lang="nb-NO"/>
          </a:p>
        </p:txBody>
      </p:sp>
      <p:sp>
        <p:nvSpPr>
          <p:cNvPr id="4130" name="Line 34"/>
          <p:cNvSpPr>
            <a:spLocks noChangeShapeType="1"/>
          </p:cNvSpPr>
          <p:nvPr/>
        </p:nvSpPr>
        <p:spPr bwMode="auto">
          <a:xfrm>
            <a:off x="8685213" y="-457200"/>
            <a:ext cx="0" cy="398462"/>
          </a:xfrm>
          <a:prstGeom prst="line">
            <a:avLst/>
          </a:prstGeom>
          <a:noFill/>
          <a:ln w="9525">
            <a:solidFill>
              <a:schemeClr val="tx1"/>
            </a:solidFill>
            <a:prstDash val="dash"/>
            <a:round/>
            <a:headEnd/>
            <a:tailEnd/>
          </a:ln>
          <a:effectLst/>
        </p:spPr>
        <p:txBody>
          <a:bodyPr/>
          <a:lstStyle/>
          <a:p>
            <a:endParaRPr lang="nb-NO"/>
          </a:p>
        </p:txBody>
      </p:sp>
      <p:sp>
        <p:nvSpPr>
          <p:cNvPr id="4131" name="Line 35"/>
          <p:cNvSpPr>
            <a:spLocks noChangeShapeType="1"/>
          </p:cNvSpPr>
          <p:nvPr/>
        </p:nvSpPr>
        <p:spPr bwMode="auto">
          <a:xfrm>
            <a:off x="10006013" y="-457200"/>
            <a:ext cx="0" cy="398462"/>
          </a:xfrm>
          <a:prstGeom prst="line">
            <a:avLst/>
          </a:prstGeom>
          <a:noFill/>
          <a:ln w="9525">
            <a:solidFill>
              <a:schemeClr val="tx1"/>
            </a:solidFill>
            <a:prstDash val="dash"/>
            <a:round/>
            <a:headEnd/>
            <a:tailEnd/>
          </a:ln>
          <a:effectLst/>
        </p:spPr>
        <p:txBody>
          <a:bodyPr/>
          <a:lstStyle/>
          <a:p>
            <a:endParaRPr lang="nb-NO"/>
          </a:p>
        </p:txBody>
      </p:sp>
      <p:sp>
        <p:nvSpPr>
          <p:cNvPr id="4139" name="Line 43"/>
          <p:cNvSpPr>
            <a:spLocks noChangeShapeType="1"/>
          </p:cNvSpPr>
          <p:nvPr/>
        </p:nvSpPr>
        <p:spPr bwMode="auto">
          <a:xfrm>
            <a:off x="-466725" y="504825"/>
            <a:ext cx="411162" cy="0"/>
          </a:xfrm>
          <a:prstGeom prst="line">
            <a:avLst/>
          </a:prstGeom>
          <a:noFill/>
          <a:ln w="9525">
            <a:solidFill>
              <a:schemeClr val="tx1"/>
            </a:solidFill>
            <a:prstDash val="dash"/>
            <a:round/>
            <a:headEnd/>
            <a:tailEnd/>
          </a:ln>
          <a:effectLst/>
        </p:spPr>
        <p:txBody>
          <a:bodyPr/>
          <a:lstStyle/>
          <a:p>
            <a:endParaRPr lang="nb-NO"/>
          </a:p>
        </p:txBody>
      </p:sp>
      <p:sp>
        <p:nvSpPr>
          <p:cNvPr id="4140" name="Line 44"/>
          <p:cNvSpPr>
            <a:spLocks noChangeShapeType="1"/>
          </p:cNvSpPr>
          <p:nvPr/>
        </p:nvSpPr>
        <p:spPr bwMode="auto">
          <a:xfrm>
            <a:off x="-466725" y="1160463"/>
            <a:ext cx="411162" cy="0"/>
          </a:xfrm>
          <a:prstGeom prst="line">
            <a:avLst/>
          </a:prstGeom>
          <a:noFill/>
          <a:ln w="9525">
            <a:solidFill>
              <a:schemeClr val="tx1"/>
            </a:solidFill>
            <a:prstDash val="dash"/>
            <a:round/>
            <a:headEnd/>
            <a:tailEnd/>
          </a:ln>
          <a:effectLst/>
        </p:spPr>
        <p:txBody>
          <a:bodyPr/>
          <a:lstStyle/>
          <a:p>
            <a:endParaRPr lang="nb-NO"/>
          </a:p>
        </p:txBody>
      </p:sp>
      <p:sp>
        <p:nvSpPr>
          <p:cNvPr id="4141" name="Line 45"/>
          <p:cNvSpPr>
            <a:spLocks noChangeShapeType="1"/>
          </p:cNvSpPr>
          <p:nvPr/>
        </p:nvSpPr>
        <p:spPr bwMode="auto">
          <a:xfrm>
            <a:off x="-466725" y="3360738"/>
            <a:ext cx="411162" cy="0"/>
          </a:xfrm>
          <a:prstGeom prst="line">
            <a:avLst/>
          </a:prstGeom>
          <a:noFill/>
          <a:ln w="9525">
            <a:solidFill>
              <a:schemeClr val="tx1"/>
            </a:solidFill>
            <a:prstDash val="dash"/>
            <a:round/>
            <a:headEnd/>
            <a:tailEnd/>
          </a:ln>
          <a:effectLst/>
        </p:spPr>
        <p:txBody>
          <a:bodyPr/>
          <a:lstStyle/>
          <a:p>
            <a:endParaRPr lang="nb-NO"/>
          </a:p>
        </p:txBody>
      </p:sp>
      <p:sp>
        <p:nvSpPr>
          <p:cNvPr id="4142" name="Line 46"/>
          <p:cNvSpPr>
            <a:spLocks noChangeShapeType="1"/>
          </p:cNvSpPr>
          <p:nvPr/>
        </p:nvSpPr>
        <p:spPr bwMode="auto">
          <a:xfrm>
            <a:off x="-466725" y="6973888"/>
            <a:ext cx="411162" cy="0"/>
          </a:xfrm>
          <a:prstGeom prst="line">
            <a:avLst/>
          </a:prstGeom>
          <a:noFill/>
          <a:ln w="9525">
            <a:solidFill>
              <a:schemeClr val="tx1"/>
            </a:solidFill>
            <a:prstDash val="dash"/>
            <a:round/>
            <a:headEnd/>
            <a:tailEnd/>
          </a:ln>
          <a:effectLst/>
        </p:spPr>
        <p:txBody>
          <a:bodyPr/>
          <a:lstStyle/>
          <a:p>
            <a:endParaRPr lang="nb-NO"/>
          </a:p>
        </p:txBody>
      </p:sp>
      <p:sp>
        <p:nvSpPr>
          <p:cNvPr id="4157" name="Rectangle 61"/>
          <p:cNvSpPr>
            <a:spLocks noGrp="1" noChangeArrowheads="1"/>
          </p:cNvSpPr>
          <p:nvPr>
            <p:ph type="ctrTitle" sz="quarter"/>
          </p:nvPr>
        </p:nvSpPr>
        <p:spPr>
          <a:xfrm>
            <a:off x="3154363" y="2978150"/>
            <a:ext cx="6881812" cy="1620838"/>
          </a:xfrm>
        </p:spPr>
        <p:txBody>
          <a:bodyPr/>
          <a:lstStyle>
            <a:lvl1pPr>
              <a:defRPr sz="4400">
                <a:solidFill>
                  <a:srgbClr val="F58220"/>
                </a:solidFill>
              </a:defRPr>
            </a:lvl1pPr>
          </a:lstStyle>
          <a:p>
            <a:r>
              <a:rPr lang="nb-NO" smtClean="0"/>
              <a:t>Klikk for å redigere tittelstil</a:t>
            </a:r>
            <a:endParaRPr lang="nb-NO"/>
          </a:p>
        </p:txBody>
      </p:sp>
      <p:sp>
        <p:nvSpPr>
          <p:cNvPr id="4158" name="Rectangle 62"/>
          <p:cNvSpPr>
            <a:spLocks noGrp="1" noChangeArrowheads="1"/>
          </p:cNvSpPr>
          <p:nvPr>
            <p:ph type="subTitle" sz="quarter" idx="1"/>
          </p:nvPr>
        </p:nvSpPr>
        <p:spPr>
          <a:xfrm>
            <a:off x="3167063" y="4746625"/>
            <a:ext cx="6872287" cy="1470025"/>
          </a:xfrm>
        </p:spPr>
        <p:txBody>
          <a:bodyPr/>
          <a:lstStyle>
            <a:lvl1pPr marL="0" indent="0">
              <a:buFontTx/>
              <a:buNone/>
              <a:defRPr sz="2800"/>
            </a:lvl1pPr>
          </a:lstStyle>
          <a:p>
            <a:r>
              <a:rPr lang="nb-NO" smtClean="0"/>
              <a:t>Klikk for å redigere undertittelstil i malen</a:t>
            </a:r>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942263" y="303213"/>
            <a:ext cx="1976437" cy="6091237"/>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2011363" y="303213"/>
            <a:ext cx="5778500" cy="6091237"/>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25500" y="4859338"/>
            <a:ext cx="8874125" cy="15017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825500" y="3205163"/>
            <a:ext cx="88741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2020888" y="1763713"/>
            <a:ext cx="3871912"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045200" y="1763713"/>
            <a:ext cx="3873500"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522288" y="303213"/>
            <a:ext cx="9396412" cy="1260475"/>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522288" y="1692275"/>
            <a:ext cx="4613275"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522288" y="2397125"/>
            <a:ext cx="4613275"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5303838" y="1692275"/>
            <a:ext cx="4614862"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303838" y="2397125"/>
            <a:ext cx="4614862"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522288" y="301625"/>
            <a:ext cx="3435350" cy="1281113"/>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081463" y="301625"/>
            <a:ext cx="5837237"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522288" y="1582738"/>
            <a:ext cx="343535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046288" y="5292725"/>
            <a:ext cx="6264275" cy="625475"/>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2046288" y="676275"/>
            <a:ext cx="62642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2046288" y="5918200"/>
            <a:ext cx="62642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36" name="Line 212"/>
          <p:cNvSpPr>
            <a:spLocks noChangeShapeType="1"/>
          </p:cNvSpPr>
          <p:nvPr/>
        </p:nvSpPr>
        <p:spPr bwMode="auto">
          <a:xfrm>
            <a:off x="-466725" y="504825"/>
            <a:ext cx="411162" cy="0"/>
          </a:xfrm>
          <a:prstGeom prst="line">
            <a:avLst/>
          </a:prstGeom>
          <a:noFill/>
          <a:ln w="9525">
            <a:solidFill>
              <a:schemeClr val="tx1"/>
            </a:solidFill>
            <a:prstDash val="dash"/>
            <a:round/>
            <a:headEnd/>
            <a:tailEnd/>
          </a:ln>
          <a:effectLst/>
        </p:spPr>
        <p:txBody>
          <a:bodyPr/>
          <a:lstStyle/>
          <a:p>
            <a:endParaRPr lang="nb-NO"/>
          </a:p>
        </p:txBody>
      </p:sp>
      <p:sp>
        <p:nvSpPr>
          <p:cNvPr id="1237" name="Line 213"/>
          <p:cNvSpPr>
            <a:spLocks noChangeShapeType="1"/>
          </p:cNvSpPr>
          <p:nvPr/>
        </p:nvSpPr>
        <p:spPr bwMode="auto">
          <a:xfrm>
            <a:off x="-466725" y="1160463"/>
            <a:ext cx="411162" cy="0"/>
          </a:xfrm>
          <a:prstGeom prst="line">
            <a:avLst/>
          </a:prstGeom>
          <a:noFill/>
          <a:ln w="9525">
            <a:solidFill>
              <a:schemeClr val="tx1"/>
            </a:solidFill>
            <a:prstDash val="dash"/>
            <a:round/>
            <a:headEnd/>
            <a:tailEnd/>
          </a:ln>
          <a:effectLst/>
        </p:spPr>
        <p:txBody>
          <a:bodyPr/>
          <a:lstStyle/>
          <a:p>
            <a:endParaRPr lang="nb-NO"/>
          </a:p>
        </p:txBody>
      </p:sp>
      <p:sp>
        <p:nvSpPr>
          <p:cNvPr id="1238" name="Line 214"/>
          <p:cNvSpPr>
            <a:spLocks noChangeShapeType="1"/>
          </p:cNvSpPr>
          <p:nvPr/>
        </p:nvSpPr>
        <p:spPr bwMode="auto">
          <a:xfrm>
            <a:off x="-466725" y="3360738"/>
            <a:ext cx="411162" cy="0"/>
          </a:xfrm>
          <a:prstGeom prst="line">
            <a:avLst/>
          </a:prstGeom>
          <a:noFill/>
          <a:ln w="9525">
            <a:solidFill>
              <a:schemeClr val="tx1"/>
            </a:solidFill>
            <a:prstDash val="dash"/>
            <a:round/>
            <a:headEnd/>
            <a:tailEnd/>
          </a:ln>
          <a:effectLst/>
        </p:spPr>
        <p:txBody>
          <a:bodyPr/>
          <a:lstStyle/>
          <a:p>
            <a:endParaRPr lang="nb-NO"/>
          </a:p>
        </p:txBody>
      </p:sp>
      <p:sp>
        <p:nvSpPr>
          <p:cNvPr id="1239" name="Line 215"/>
          <p:cNvSpPr>
            <a:spLocks noChangeShapeType="1"/>
          </p:cNvSpPr>
          <p:nvPr/>
        </p:nvSpPr>
        <p:spPr bwMode="auto">
          <a:xfrm>
            <a:off x="-466725" y="6973888"/>
            <a:ext cx="411162" cy="0"/>
          </a:xfrm>
          <a:prstGeom prst="line">
            <a:avLst/>
          </a:prstGeom>
          <a:noFill/>
          <a:ln w="9525">
            <a:solidFill>
              <a:schemeClr val="tx1"/>
            </a:solidFill>
            <a:prstDash val="dash"/>
            <a:round/>
            <a:headEnd/>
            <a:tailEnd/>
          </a:ln>
          <a:effectLst/>
        </p:spPr>
        <p:txBody>
          <a:bodyPr/>
          <a:lstStyle/>
          <a:p>
            <a:endParaRPr lang="nb-NO"/>
          </a:p>
        </p:txBody>
      </p:sp>
      <p:sp>
        <p:nvSpPr>
          <p:cNvPr id="1265" name="Line 241"/>
          <p:cNvSpPr>
            <a:spLocks noChangeShapeType="1"/>
          </p:cNvSpPr>
          <p:nvPr/>
        </p:nvSpPr>
        <p:spPr bwMode="auto">
          <a:xfrm>
            <a:off x="10571163" y="504825"/>
            <a:ext cx="412750" cy="0"/>
          </a:xfrm>
          <a:prstGeom prst="line">
            <a:avLst/>
          </a:prstGeom>
          <a:noFill/>
          <a:ln w="9525">
            <a:solidFill>
              <a:schemeClr val="tx1"/>
            </a:solidFill>
            <a:prstDash val="dash"/>
            <a:round/>
            <a:headEnd/>
            <a:tailEnd/>
          </a:ln>
          <a:effectLst/>
        </p:spPr>
        <p:txBody>
          <a:bodyPr/>
          <a:lstStyle/>
          <a:p>
            <a:endParaRPr lang="nb-NO"/>
          </a:p>
        </p:txBody>
      </p:sp>
      <p:sp>
        <p:nvSpPr>
          <p:cNvPr id="1266" name="Line 242"/>
          <p:cNvSpPr>
            <a:spLocks noChangeShapeType="1"/>
          </p:cNvSpPr>
          <p:nvPr/>
        </p:nvSpPr>
        <p:spPr bwMode="auto">
          <a:xfrm>
            <a:off x="10571163" y="1160463"/>
            <a:ext cx="412750" cy="0"/>
          </a:xfrm>
          <a:prstGeom prst="line">
            <a:avLst/>
          </a:prstGeom>
          <a:noFill/>
          <a:ln w="9525">
            <a:solidFill>
              <a:schemeClr val="tx1"/>
            </a:solidFill>
            <a:prstDash val="dash"/>
            <a:round/>
            <a:headEnd/>
            <a:tailEnd/>
          </a:ln>
          <a:effectLst/>
        </p:spPr>
        <p:txBody>
          <a:bodyPr/>
          <a:lstStyle/>
          <a:p>
            <a:endParaRPr lang="nb-NO"/>
          </a:p>
        </p:txBody>
      </p:sp>
      <p:sp>
        <p:nvSpPr>
          <p:cNvPr id="1267" name="Line 243"/>
          <p:cNvSpPr>
            <a:spLocks noChangeShapeType="1"/>
          </p:cNvSpPr>
          <p:nvPr/>
        </p:nvSpPr>
        <p:spPr bwMode="auto">
          <a:xfrm>
            <a:off x="10571163" y="3352800"/>
            <a:ext cx="412750" cy="0"/>
          </a:xfrm>
          <a:prstGeom prst="line">
            <a:avLst/>
          </a:prstGeom>
          <a:noFill/>
          <a:ln w="9525">
            <a:solidFill>
              <a:schemeClr val="tx1"/>
            </a:solidFill>
            <a:prstDash val="dash"/>
            <a:round/>
            <a:headEnd/>
            <a:tailEnd/>
          </a:ln>
          <a:effectLst/>
        </p:spPr>
        <p:txBody>
          <a:bodyPr/>
          <a:lstStyle/>
          <a:p>
            <a:endParaRPr lang="nb-NO"/>
          </a:p>
        </p:txBody>
      </p:sp>
      <p:sp>
        <p:nvSpPr>
          <p:cNvPr id="1268" name="Line 244"/>
          <p:cNvSpPr>
            <a:spLocks noChangeShapeType="1"/>
          </p:cNvSpPr>
          <p:nvPr/>
        </p:nvSpPr>
        <p:spPr bwMode="auto">
          <a:xfrm>
            <a:off x="10571163" y="6965950"/>
            <a:ext cx="412750" cy="0"/>
          </a:xfrm>
          <a:prstGeom prst="line">
            <a:avLst/>
          </a:prstGeom>
          <a:noFill/>
          <a:ln w="9525">
            <a:solidFill>
              <a:schemeClr val="tx1"/>
            </a:solidFill>
            <a:prstDash val="dash"/>
            <a:round/>
            <a:headEnd/>
            <a:tailEnd/>
          </a:ln>
          <a:effectLst/>
        </p:spPr>
        <p:txBody>
          <a:bodyPr/>
          <a:lstStyle/>
          <a:p>
            <a:endParaRPr lang="nb-NO"/>
          </a:p>
        </p:txBody>
      </p:sp>
      <p:sp>
        <p:nvSpPr>
          <p:cNvPr id="1270" name="Rectangle 246"/>
          <p:cNvSpPr>
            <a:spLocks noChangeArrowheads="1"/>
          </p:cNvSpPr>
          <p:nvPr/>
        </p:nvSpPr>
        <p:spPr bwMode="auto">
          <a:xfrm>
            <a:off x="287338" y="7132638"/>
            <a:ext cx="957262" cy="428625"/>
          </a:xfrm>
          <a:prstGeom prst="rect">
            <a:avLst/>
          </a:prstGeom>
          <a:noFill/>
          <a:ln w="9525">
            <a:noFill/>
            <a:miter lim="800000"/>
            <a:headEnd/>
            <a:tailEnd/>
          </a:ln>
          <a:effectLst/>
        </p:spPr>
        <p:txBody>
          <a:bodyPr lIns="111125" tIns="55563" rIns="111125" bIns="55563"/>
          <a:lstStyle/>
          <a:p>
            <a:pPr algn="ctr" defTabSz="1111250"/>
            <a:fld id="{F73D5660-5500-4684-B752-80B5DC1146C1}" type="slidenum">
              <a:rPr lang="nb-NO" sz="1400">
                <a:latin typeface="Franklin Gothic Medium" pitchFamily="34" charset="0"/>
              </a:rPr>
              <a:pPr algn="ctr" defTabSz="1111250"/>
              <a:t>‹#›</a:t>
            </a:fld>
            <a:endParaRPr lang="nb-NO" sz="1400">
              <a:latin typeface="Franklin Gothic Medium" pitchFamily="34" charset="0"/>
            </a:endParaRPr>
          </a:p>
        </p:txBody>
      </p:sp>
      <p:sp>
        <p:nvSpPr>
          <p:cNvPr id="1278" name="Rectangle 254"/>
          <p:cNvSpPr>
            <a:spLocks noGrp="1" noChangeArrowheads="1"/>
          </p:cNvSpPr>
          <p:nvPr>
            <p:ph type="title"/>
          </p:nvPr>
        </p:nvSpPr>
        <p:spPr bwMode="auto">
          <a:xfrm>
            <a:off x="2011363" y="303213"/>
            <a:ext cx="7907337" cy="1260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279" name="Rectangle 255"/>
          <p:cNvSpPr>
            <a:spLocks noGrp="1" noChangeArrowheads="1"/>
          </p:cNvSpPr>
          <p:nvPr>
            <p:ph type="body" idx="1"/>
          </p:nvPr>
        </p:nvSpPr>
        <p:spPr bwMode="auto">
          <a:xfrm>
            <a:off x="2020888" y="1763713"/>
            <a:ext cx="7897812" cy="4630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08063" rtl="0" eaLnBrk="1" fontAlgn="base" hangingPunct="1">
        <a:spcBef>
          <a:spcPct val="0"/>
        </a:spcBef>
        <a:spcAft>
          <a:spcPct val="0"/>
        </a:spcAft>
        <a:defRPr sz="4800" b="1">
          <a:solidFill>
            <a:schemeClr val="tx2"/>
          </a:solidFill>
          <a:latin typeface="+mj-lt"/>
          <a:ea typeface="+mj-ea"/>
          <a:cs typeface="+mj-cs"/>
        </a:defRPr>
      </a:lvl1pPr>
      <a:lvl2pPr algn="l" defTabSz="1008063" rtl="0" eaLnBrk="1" fontAlgn="base" hangingPunct="1">
        <a:spcBef>
          <a:spcPct val="0"/>
        </a:spcBef>
        <a:spcAft>
          <a:spcPct val="0"/>
        </a:spcAft>
        <a:defRPr sz="4800" b="1">
          <a:solidFill>
            <a:schemeClr val="tx2"/>
          </a:solidFill>
          <a:latin typeface="Franklin Gothic Medium" pitchFamily="34" charset="0"/>
        </a:defRPr>
      </a:lvl2pPr>
      <a:lvl3pPr algn="l" defTabSz="1008063" rtl="0" eaLnBrk="1" fontAlgn="base" hangingPunct="1">
        <a:spcBef>
          <a:spcPct val="0"/>
        </a:spcBef>
        <a:spcAft>
          <a:spcPct val="0"/>
        </a:spcAft>
        <a:defRPr sz="4800" b="1">
          <a:solidFill>
            <a:schemeClr val="tx2"/>
          </a:solidFill>
          <a:latin typeface="Franklin Gothic Medium" pitchFamily="34" charset="0"/>
        </a:defRPr>
      </a:lvl3pPr>
      <a:lvl4pPr algn="l" defTabSz="1008063" rtl="0" eaLnBrk="1" fontAlgn="base" hangingPunct="1">
        <a:spcBef>
          <a:spcPct val="0"/>
        </a:spcBef>
        <a:spcAft>
          <a:spcPct val="0"/>
        </a:spcAft>
        <a:defRPr sz="4800" b="1">
          <a:solidFill>
            <a:schemeClr val="tx2"/>
          </a:solidFill>
          <a:latin typeface="Franklin Gothic Medium" pitchFamily="34" charset="0"/>
        </a:defRPr>
      </a:lvl4pPr>
      <a:lvl5pPr algn="l" defTabSz="1008063" rtl="0" eaLnBrk="1" fontAlgn="base" hangingPunct="1">
        <a:spcBef>
          <a:spcPct val="0"/>
        </a:spcBef>
        <a:spcAft>
          <a:spcPct val="0"/>
        </a:spcAft>
        <a:defRPr sz="4800" b="1">
          <a:solidFill>
            <a:schemeClr val="tx2"/>
          </a:solidFill>
          <a:latin typeface="Franklin Gothic Medium" pitchFamily="34" charset="0"/>
        </a:defRPr>
      </a:lvl5pPr>
      <a:lvl6pPr marL="457200" algn="l" defTabSz="1008063" rtl="0" eaLnBrk="1" fontAlgn="base" hangingPunct="1">
        <a:spcBef>
          <a:spcPct val="0"/>
        </a:spcBef>
        <a:spcAft>
          <a:spcPct val="0"/>
        </a:spcAft>
        <a:defRPr sz="4800" b="1">
          <a:solidFill>
            <a:schemeClr val="tx2"/>
          </a:solidFill>
          <a:latin typeface="Franklin Gothic Medium" pitchFamily="34" charset="0"/>
        </a:defRPr>
      </a:lvl6pPr>
      <a:lvl7pPr marL="914400" algn="l" defTabSz="1008063" rtl="0" eaLnBrk="1" fontAlgn="base" hangingPunct="1">
        <a:spcBef>
          <a:spcPct val="0"/>
        </a:spcBef>
        <a:spcAft>
          <a:spcPct val="0"/>
        </a:spcAft>
        <a:defRPr sz="4800" b="1">
          <a:solidFill>
            <a:schemeClr val="tx2"/>
          </a:solidFill>
          <a:latin typeface="Franklin Gothic Medium" pitchFamily="34" charset="0"/>
        </a:defRPr>
      </a:lvl7pPr>
      <a:lvl8pPr marL="1371600" algn="l" defTabSz="1008063" rtl="0" eaLnBrk="1" fontAlgn="base" hangingPunct="1">
        <a:spcBef>
          <a:spcPct val="0"/>
        </a:spcBef>
        <a:spcAft>
          <a:spcPct val="0"/>
        </a:spcAft>
        <a:defRPr sz="4800" b="1">
          <a:solidFill>
            <a:schemeClr val="tx2"/>
          </a:solidFill>
          <a:latin typeface="Franklin Gothic Medium" pitchFamily="34" charset="0"/>
        </a:defRPr>
      </a:lvl8pPr>
      <a:lvl9pPr marL="1828800" algn="l" defTabSz="1008063" rtl="0" eaLnBrk="1" fontAlgn="base" hangingPunct="1">
        <a:spcBef>
          <a:spcPct val="0"/>
        </a:spcBef>
        <a:spcAft>
          <a:spcPct val="0"/>
        </a:spcAft>
        <a:defRPr sz="4800" b="1">
          <a:solidFill>
            <a:schemeClr val="tx2"/>
          </a:solidFill>
          <a:latin typeface="Franklin Gothic Medium" pitchFamily="34" charset="0"/>
        </a:defRPr>
      </a:lvl9pPr>
    </p:titleStyle>
    <p:bodyStyle>
      <a:lvl1pPr marL="346075" indent="-346075" algn="l" defTabSz="1008063" rtl="0" eaLnBrk="1" fontAlgn="base" hangingPunct="1">
        <a:spcBef>
          <a:spcPct val="20000"/>
        </a:spcBef>
        <a:spcAft>
          <a:spcPct val="0"/>
        </a:spcAft>
        <a:buChar char="•"/>
        <a:defRPr sz="3200">
          <a:solidFill>
            <a:schemeClr val="tx1"/>
          </a:solidFill>
          <a:latin typeface="+mn-lt"/>
          <a:ea typeface="+mn-ea"/>
          <a:cs typeface="+mn-cs"/>
        </a:defRPr>
      </a:lvl1pPr>
      <a:lvl2pPr marL="735013" indent="-366713" algn="l" defTabSz="1008063" rtl="0" eaLnBrk="1" fontAlgn="base" hangingPunct="1">
        <a:spcBef>
          <a:spcPct val="20000"/>
        </a:spcBef>
        <a:spcAft>
          <a:spcPct val="0"/>
        </a:spcAft>
        <a:buChar char="–"/>
        <a:defRPr sz="3200">
          <a:solidFill>
            <a:schemeClr val="tx1"/>
          </a:solidFill>
          <a:latin typeface="+mn-lt"/>
        </a:defRPr>
      </a:lvl2pPr>
      <a:lvl3pPr marL="1144588" indent="-388938" algn="l" defTabSz="1008063" rtl="0" eaLnBrk="1" fontAlgn="base" hangingPunct="1">
        <a:spcBef>
          <a:spcPct val="20000"/>
        </a:spcBef>
        <a:spcAft>
          <a:spcPct val="0"/>
        </a:spcAft>
        <a:buChar char="•"/>
        <a:defRPr sz="3200">
          <a:solidFill>
            <a:schemeClr val="tx1"/>
          </a:solidFill>
          <a:latin typeface="+mn-lt"/>
        </a:defRPr>
      </a:lvl3pPr>
      <a:lvl4pPr marL="1679575" indent="-334963" algn="l" defTabSz="1008063" rtl="0" eaLnBrk="1" fontAlgn="base" hangingPunct="1">
        <a:spcBef>
          <a:spcPct val="20000"/>
        </a:spcBef>
        <a:spcAft>
          <a:spcPct val="0"/>
        </a:spcAft>
        <a:buChar char="–"/>
        <a:defRPr sz="3200">
          <a:solidFill>
            <a:schemeClr val="tx1"/>
          </a:solidFill>
          <a:latin typeface="+mn-lt"/>
        </a:defRPr>
      </a:lvl4pPr>
      <a:lvl5pPr marL="2036763" indent="-325438" algn="l" defTabSz="1008063" rtl="0" eaLnBrk="1" fontAlgn="base" hangingPunct="1">
        <a:spcBef>
          <a:spcPct val="20000"/>
        </a:spcBef>
        <a:spcAft>
          <a:spcPct val="0"/>
        </a:spcAft>
        <a:buChar char="»"/>
        <a:defRPr sz="3200">
          <a:solidFill>
            <a:schemeClr val="tx1"/>
          </a:solidFill>
          <a:latin typeface="+mn-lt"/>
        </a:defRPr>
      </a:lvl5pPr>
      <a:lvl6pPr marL="2493963" indent="-325438" algn="l" defTabSz="1008063" rtl="0" eaLnBrk="1" fontAlgn="base" hangingPunct="1">
        <a:spcBef>
          <a:spcPct val="20000"/>
        </a:spcBef>
        <a:spcAft>
          <a:spcPct val="0"/>
        </a:spcAft>
        <a:buChar char="»"/>
        <a:defRPr sz="3200">
          <a:solidFill>
            <a:schemeClr val="tx1"/>
          </a:solidFill>
          <a:latin typeface="+mn-lt"/>
        </a:defRPr>
      </a:lvl6pPr>
      <a:lvl7pPr marL="2951163" indent="-325438" algn="l" defTabSz="1008063" rtl="0" eaLnBrk="1" fontAlgn="base" hangingPunct="1">
        <a:spcBef>
          <a:spcPct val="20000"/>
        </a:spcBef>
        <a:spcAft>
          <a:spcPct val="0"/>
        </a:spcAft>
        <a:buChar char="»"/>
        <a:defRPr sz="3200">
          <a:solidFill>
            <a:schemeClr val="tx1"/>
          </a:solidFill>
          <a:latin typeface="+mn-lt"/>
        </a:defRPr>
      </a:lvl7pPr>
      <a:lvl8pPr marL="3408363" indent="-325438" algn="l" defTabSz="1008063" rtl="0" eaLnBrk="1" fontAlgn="base" hangingPunct="1">
        <a:spcBef>
          <a:spcPct val="20000"/>
        </a:spcBef>
        <a:spcAft>
          <a:spcPct val="0"/>
        </a:spcAft>
        <a:buChar char="»"/>
        <a:defRPr sz="3200">
          <a:solidFill>
            <a:schemeClr val="tx1"/>
          </a:solidFill>
          <a:latin typeface="+mn-lt"/>
        </a:defRPr>
      </a:lvl8pPr>
      <a:lvl9pPr marL="3865563" indent="-325438" algn="l" defTabSz="1008063" rtl="0" eaLnBrk="1" fontAlgn="base" hangingPunct="1">
        <a:spcBef>
          <a:spcPct val="20000"/>
        </a:spcBef>
        <a:spcAft>
          <a:spcPct val="0"/>
        </a:spcAft>
        <a:buChar char="»"/>
        <a:defRPr sz="3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3" name="Rectangle 5"/>
          <p:cNvSpPr>
            <a:spLocks noGrp="1" noChangeArrowheads="1"/>
          </p:cNvSpPr>
          <p:nvPr>
            <p:ph type="ctrTitle"/>
          </p:nvPr>
        </p:nvSpPr>
        <p:spPr/>
        <p:txBody>
          <a:bodyPr/>
          <a:lstStyle/>
          <a:p>
            <a:r>
              <a:rPr lang="nb-NO" dirty="0" smtClean="0"/>
              <a:t/>
            </a:r>
            <a:br>
              <a:rPr lang="nb-NO" dirty="0" smtClean="0"/>
            </a:br>
            <a:r>
              <a:rPr lang="nb-NO" dirty="0" smtClean="0"/>
              <a:t/>
            </a:r>
            <a:br>
              <a:rPr lang="nb-NO" dirty="0" smtClean="0"/>
            </a:br>
            <a:r>
              <a:rPr lang="nb-NO" dirty="0" smtClean="0"/>
              <a:t>Prinsesse eller pirat – et fritt valg!</a:t>
            </a:r>
            <a:endParaRPr lang="nb-NO" dirty="0"/>
          </a:p>
        </p:txBody>
      </p:sp>
      <p:sp>
        <p:nvSpPr>
          <p:cNvPr id="217094" name="Rectangle 6"/>
          <p:cNvSpPr>
            <a:spLocks noGrp="1" noChangeArrowheads="1"/>
          </p:cNvSpPr>
          <p:nvPr>
            <p:ph type="subTitle" idx="1"/>
          </p:nvPr>
        </p:nvSpPr>
        <p:spPr/>
        <p:txBody>
          <a:bodyPr/>
          <a:lstStyle/>
          <a:p>
            <a:endParaRPr lang="nb-NO" dirty="0" smtClean="0"/>
          </a:p>
          <a:p>
            <a:endParaRPr lang="nb-NO" dirty="0" smtClean="0"/>
          </a:p>
          <a:p>
            <a:r>
              <a:rPr lang="nb-NO" dirty="0" smtClean="0"/>
              <a:t>Hvordan arbeide med likestilling i barnehagen?</a:t>
            </a:r>
            <a:endParaRPr lang="nb-NO" dirty="0" smtClean="0"/>
          </a:p>
        </p:txBody>
      </p:sp>
      <p:pic>
        <p:nvPicPr>
          <p:cNvPr id="67586" name="Picture 2" descr="https://encrypted-tbn2.gstatic.com/images?q=tbn:ANd9GcRNjp_Yqvcn_EP5QH6sA624r2vRRA8xxFSTOi7Xe9VZvi1enSxy"/>
          <p:cNvPicPr>
            <a:picLocks noChangeAspect="1" noChangeArrowheads="1"/>
          </p:cNvPicPr>
          <p:nvPr/>
        </p:nvPicPr>
        <p:blipFill>
          <a:blip r:embed="rId3" cstate="print"/>
          <a:srcRect/>
          <a:stretch>
            <a:fillRect/>
          </a:stretch>
        </p:blipFill>
        <p:spPr bwMode="auto">
          <a:xfrm>
            <a:off x="6858001" y="779929"/>
            <a:ext cx="2836582" cy="2563906"/>
          </a:xfrm>
          <a:prstGeom prst="rect">
            <a:avLst/>
          </a:prstGeom>
          <a:noFill/>
        </p:spPr>
      </p:pic>
      <p:pic>
        <p:nvPicPr>
          <p:cNvPr id="7" name="Bilde 6" descr="https://encrypted-tbn2.gstatic.com/images?q=tbn:ANd9GcQ88ralcXkJHWs5lu_OF-_82KGW23R7fUI-EnL2Oxp-gExgco4h"/>
          <p:cNvPicPr/>
          <p:nvPr/>
        </p:nvPicPr>
        <p:blipFill>
          <a:blip r:embed="rId4" cstate="print"/>
          <a:srcRect/>
          <a:stretch>
            <a:fillRect/>
          </a:stretch>
        </p:blipFill>
        <p:spPr bwMode="auto">
          <a:xfrm>
            <a:off x="3307976" y="815789"/>
            <a:ext cx="2958997" cy="2465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Lov om barnehager § 1</a:t>
            </a:r>
            <a:br>
              <a:rPr lang="nb-NO" dirty="0" smtClean="0"/>
            </a:br>
            <a:r>
              <a:rPr lang="nb-NO" dirty="0" smtClean="0"/>
              <a:t>Formål  </a:t>
            </a:r>
            <a:endParaRPr lang="nb-NO" dirty="0"/>
          </a:p>
        </p:txBody>
      </p:sp>
      <p:sp>
        <p:nvSpPr>
          <p:cNvPr id="3" name="Plassholder for innhold 2"/>
          <p:cNvSpPr>
            <a:spLocks noGrp="1"/>
          </p:cNvSpPr>
          <p:nvPr>
            <p:ph idx="1"/>
          </p:nvPr>
        </p:nvSpPr>
        <p:spPr/>
        <p:txBody>
          <a:bodyPr/>
          <a:lstStyle/>
          <a:p>
            <a:r>
              <a:rPr lang="nb-NO" b="1" u="sng" dirty="0" smtClean="0"/>
              <a:t>Barnehagen skal fremme:</a:t>
            </a:r>
          </a:p>
          <a:p>
            <a:pPr>
              <a:buNone/>
            </a:pPr>
            <a:r>
              <a:rPr lang="nb-NO" dirty="0" smtClean="0"/>
              <a:t>	- demokrati og likestilling </a:t>
            </a:r>
          </a:p>
          <a:p>
            <a:pPr>
              <a:buNone/>
            </a:pPr>
            <a:r>
              <a:rPr lang="nb-NO" dirty="0" smtClean="0"/>
              <a:t>	- motarbeide alle former for </a:t>
            </a:r>
          </a:p>
          <a:p>
            <a:pPr>
              <a:buNone/>
            </a:pPr>
            <a:r>
              <a:rPr lang="nb-NO" dirty="0" smtClean="0"/>
              <a:t>     diskriminering</a:t>
            </a:r>
            <a:endParaRPr lang="nb-N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Rammeplanen  -  likestilling </a:t>
            </a:r>
            <a:endParaRPr lang="nb-NO" dirty="0"/>
          </a:p>
        </p:txBody>
      </p:sp>
      <p:sp>
        <p:nvSpPr>
          <p:cNvPr id="3" name="Plassholder for tekst 2"/>
          <p:cNvSpPr>
            <a:spLocks noGrp="1"/>
          </p:cNvSpPr>
          <p:nvPr>
            <p:ph type="body" idx="1"/>
          </p:nvPr>
        </p:nvSpPr>
        <p:spPr/>
        <p:txBody>
          <a:bodyPr/>
          <a:lstStyle/>
          <a:p>
            <a:endParaRPr lang="nb-NO" dirty="0"/>
          </a:p>
        </p:txBody>
      </p:sp>
      <p:sp>
        <p:nvSpPr>
          <p:cNvPr id="5" name="Plassholder for tekst 4"/>
          <p:cNvSpPr>
            <a:spLocks noGrp="1"/>
          </p:cNvSpPr>
          <p:nvPr>
            <p:ph type="body" sz="quarter" idx="3"/>
          </p:nvPr>
        </p:nvSpPr>
        <p:spPr/>
        <p:txBody>
          <a:bodyPr/>
          <a:lstStyle/>
          <a:p>
            <a:endParaRPr lang="nb-NO" dirty="0"/>
          </a:p>
        </p:txBody>
      </p:sp>
      <p:sp>
        <p:nvSpPr>
          <p:cNvPr id="6" name="Plassholder for innhold 5"/>
          <p:cNvSpPr>
            <a:spLocks noGrp="1"/>
          </p:cNvSpPr>
          <p:nvPr>
            <p:ph sz="quarter" idx="4"/>
          </p:nvPr>
        </p:nvSpPr>
        <p:spPr>
          <a:xfrm>
            <a:off x="6445624" y="2397125"/>
            <a:ext cx="3473076" cy="4357688"/>
          </a:xfrm>
        </p:spPr>
        <p:txBody>
          <a:bodyPr/>
          <a:lstStyle/>
          <a:p>
            <a:endParaRPr lang="nb-NO" dirty="0"/>
          </a:p>
        </p:txBody>
      </p:sp>
      <p:pic>
        <p:nvPicPr>
          <p:cNvPr id="7" name="Picture 3"/>
          <p:cNvPicPr>
            <a:picLocks noGrp="1" noChangeAspect="1" noChangeArrowheads="1"/>
          </p:cNvPicPr>
          <p:nvPr>
            <p:ph sz="half" idx="2"/>
          </p:nvPr>
        </p:nvPicPr>
        <p:blipFill>
          <a:blip r:embed="rId3" cstate="print"/>
          <a:srcRect/>
          <a:stretch>
            <a:fillRect/>
          </a:stretch>
        </p:blipFill>
        <p:spPr bwMode="auto">
          <a:xfrm>
            <a:off x="2314751" y="1479177"/>
            <a:ext cx="4480496" cy="48409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Temahefte rammeplanen KD</a:t>
            </a:r>
            <a:endParaRPr lang="nb-NO"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951819" y="1855778"/>
            <a:ext cx="5747765" cy="4325103"/>
          </a:xfrm>
          <a:prstGeom prst="rect">
            <a:avLst/>
          </a:prstGeom>
          <a:noFill/>
          <a:ln w="9525">
            <a:noFill/>
            <a:miter lim="800000"/>
            <a:headEnd/>
            <a:tailEnd/>
          </a:ln>
        </p:spPr>
      </p:pic>
      <p:sp>
        <p:nvSpPr>
          <p:cNvPr id="5" name="Rektangel 4"/>
          <p:cNvSpPr/>
          <p:nvPr/>
        </p:nvSpPr>
        <p:spPr>
          <a:xfrm>
            <a:off x="1794076" y="2733398"/>
            <a:ext cx="6035474" cy="2893100"/>
          </a:xfrm>
          <a:prstGeom prst="rect">
            <a:avLst/>
          </a:prstGeom>
        </p:spPr>
        <p:txBody>
          <a:bodyPr wrap="square">
            <a:spAutoFit/>
          </a:bodyPr>
          <a:lstStyle/>
          <a:p>
            <a:endParaRPr lang="nb-NO" dirty="0" smtClean="0"/>
          </a:p>
          <a:p>
            <a:r>
              <a:rPr lang="nb-NO" dirty="0" smtClean="0"/>
              <a:t> </a:t>
            </a:r>
            <a:r>
              <a:rPr lang="nb-NO" b="1" dirty="0" smtClean="0">
                <a:solidFill>
                  <a:srgbClr val="F58220"/>
                </a:solidFill>
              </a:rPr>
              <a:t>TEMAHEFTE</a:t>
            </a:r>
          </a:p>
          <a:p>
            <a:r>
              <a:rPr lang="nb-NO" b="1" dirty="0" smtClean="0">
                <a:solidFill>
                  <a:srgbClr val="F58220"/>
                </a:solidFill>
              </a:rPr>
              <a:t>om likestilling i det</a:t>
            </a:r>
          </a:p>
          <a:p>
            <a:r>
              <a:rPr lang="nb-NO" b="1" dirty="0" smtClean="0">
                <a:solidFill>
                  <a:srgbClr val="F58220"/>
                </a:solidFill>
              </a:rPr>
              <a:t>pedagogiske arbeidet</a:t>
            </a:r>
          </a:p>
          <a:p>
            <a:r>
              <a:rPr lang="nb-NO" b="1" dirty="0" smtClean="0">
                <a:solidFill>
                  <a:srgbClr val="F58220"/>
                </a:solidFill>
              </a:rPr>
              <a:t>i barnehagen </a:t>
            </a:r>
          </a:p>
          <a:p>
            <a:endParaRPr lang="nb-NO" b="1" dirty="0" smtClean="0">
              <a:solidFill>
                <a:srgbClr val="F58220"/>
              </a:solidFill>
            </a:endParaRPr>
          </a:p>
          <a:p>
            <a:r>
              <a:rPr lang="nb-NO" b="1" dirty="0" smtClean="0">
                <a:solidFill>
                  <a:srgbClr val="F58220"/>
                </a:solidFill>
              </a:rPr>
              <a:t>Nina </a:t>
            </a:r>
            <a:r>
              <a:rPr lang="nb-NO" b="1" dirty="0" err="1" smtClean="0">
                <a:solidFill>
                  <a:srgbClr val="F58220"/>
                </a:solidFill>
              </a:rPr>
              <a:t>Rossholt</a:t>
            </a:r>
            <a:r>
              <a:rPr lang="nb-NO" b="1" dirty="0" smtClean="0">
                <a:solidFill>
                  <a:srgbClr val="F58220"/>
                </a:solidFill>
              </a:rPr>
              <a:t> </a:t>
            </a:r>
            <a:endParaRPr lang="nb-NO" dirty="0">
              <a:solidFill>
                <a:srgbClr val="F5822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Temahefte rammeplanen KD</a:t>
            </a:r>
            <a:endParaRPr lang="nb-NO"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838218" y="1998049"/>
            <a:ext cx="4942390" cy="3951339"/>
          </a:xfrm>
          <a:prstGeom prst="rect">
            <a:avLst/>
          </a:prstGeom>
          <a:noFill/>
          <a:ln w="9525">
            <a:noFill/>
            <a:miter lim="800000"/>
            <a:headEnd/>
            <a:tailEnd/>
          </a:ln>
        </p:spPr>
      </p:pic>
      <p:sp>
        <p:nvSpPr>
          <p:cNvPr id="5" name="Rektangel 4"/>
          <p:cNvSpPr/>
          <p:nvPr/>
        </p:nvSpPr>
        <p:spPr>
          <a:xfrm>
            <a:off x="1655180" y="2187614"/>
            <a:ext cx="4120587" cy="2492990"/>
          </a:xfrm>
          <a:prstGeom prst="rect">
            <a:avLst/>
          </a:prstGeom>
        </p:spPr>
        <p:txBody>
          <a:bodyPr wrap="square">
            <a:spAutoFit/>
          </a:bodyPr>
          <a:lstStyle/>
          <a:p>
            <a:r>
              <a:rPr lang="nb-NO" b="1" dirty="0" smtClean="0">
                <a:solidFill>
                  <a:srgbClr val="00B0F0"/>
                </a:solidFill>
              </a:rPr>
              <a:t>TEMAHEFTE</a:t>
            </a:r>
          </a:p>
          <a:p>
            <a:r>
              <a:rPr lang="nb-NO" b="1" dirty="0" smtClean="0">
                <a:solidFill>
                  <a:srgbClr val="00B0F0"/>
                </a:solidFill>
              </a:rPr>
              <a:t>om menn i barnehagen,</a:t>
            </a:r>
          </a:p>
          <a:p>
            <a:r>
              <a:rPr lang="nb-NO" b="1" dirty="0" smtClean="0">
                <a:solidFill>
                  <a:srgbClr val="00B0F0"/>
                </a:solidFill>
              </a:rPr>
              <a:t>om å rekruttere og beholde</a:t>
            </a:r>
          </a:p>
          <a:p>
            <a:r>
              <a:rPr lang="nb-NO" b="1" dirty="0" smtClean="0">
                <a:solidFill>
                  <a:srgbClr val="00B0F0"/>
                </a:solidFill>
              </a:rPr>
              <a:t>menn i barnehagen </a:t>
            </a:r>
          </a:p>
          <a:p>
            <a:endParaRPr lang="nb-NO" b="1" dirty="0" smtClean="0">
              <a:solidFill>
                <a:srgbClr val="00B0F0"/>
              </a:solidFill>
            </a:endParaRPr>
          </a:p>
          <a:p>
            <a:r>
              <a:rPr lang="nb-NO" b="1" dirty="0" smtClean="0">
                <a:solidFill>
                  <a:srgbClr val="00B0F0"/>
                </a:solidFill>
              </a:rPr>
              <a:t>Pia Friis </a:t>
            </a:r>
            <a:endParaRPr lang="nb-NO"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678330" y="490497"/>
            <a:ext cx="8575346" cy="6083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jobbe med likestilling</a:t>
            </a:r>
            <a:br>
              <a:rPr lang="nb-NO" dirty="0" smtClean="0"/>
            </a:br>
            <a:r>
              <a:rPr lang="nb-NO" dirty="0" smtClean="0"/>
              <a:t>og likeverd i barnehagen?</a:t>
            </a:r>
            <a:endParaRPr lang="nb-NO" dirty="0"/>
          </a:p>
        </p:txBody>
      </p:sp>
      <p:sp>
        <p:nvSpPr>
          <p:cNvPr id="3" name="Plassholder for innhold 2"/>
          <p:cNvSpPr>
            <a:spLocks noGrp="1"/>
          </p:cNvSpPr>
          <p:nvPr>
            <p:ph idx="1"/>
          </p:nvPr>
        </p:nvSpPr>
        <p:spPr/>
        <p:txBody>
          <a:bodyPr/>
          <a:lstStyle/>
          <a:p>
            <a:r>
              <a:rPr lang="nb-NO" dirty="0" smtClean="0"/>
              <a:t>Barnehagen viktig</a:t>
            </a:r>
          </a:p>
          <a:p>
            <a:r>
              <a:rPr lang="nb-NO" dirty="0" smtClean="0"/>
              <a:t>Kjønnsidentitet</a:t>
            </a:r>
          </a:p>
          <a:p>
            <a:r>
              <a:rPr lang="nb-NO" dirty="0" smtClean="0"/>
              <a:t>Manglende bevissthet og kunnskap om likestilling i barnehagen </a:t>
            </a:r>
          </a:p>
          <a:p>
            <a:pPr>
              <a:buNone/>
            </a:pPr>
            <a:r>
              <a:rPr lang="nb-NO" sz="1600" dirty="0" smtClean="0"/>
              <a:t>	(</a:t>
            </a:r>
            <a:r>
              <a:rPr lang="nb-NO" sz="1600" i="1" dirty="0" smtClean="0"/>
              <a:t>Alle teller mer og Nye barnehaver i gamle spor? </a:t>
            </a:r>
            <a:r>
              <a:rPr lang="nb-NO" sz="1600" dirty="0" smtClean="0"/>
              <a:t>KD 2010)</a:t>
            </a:r>
          </a:p>
          <a:p>
            <a:r>
              <a:rPr lang="nb-NO" dirty="0" smtClean="0"/>
              <a:t>Lovfestet</a:t>
            </a:r>
          </a:p>
          <a:p>
            <a:r>
              <a:rPr lang="nb-NO" dirty="0" smtClean="0"/>
              <a:t>Kjønn bestemmende for våre liv</a:t>
            </a:r>
          </a:p>
          <a:p>
            <a:endParaRPr lang="nb-NO" dirty="0" smtClean="0"/>
          </a:p>
          <a:p>
            <a:endParaRPr lang="nb-NO" dirty="0" smtClean="0"/>
          </a:p>
          <a:p>
            <a:endParaRPr lang="nb-NO" dirty="0" smtClean="0"/>
          </a:p>
          <a:p>
            <a:pPr>
              <a:buNone/>
            </a:pPr>
            <a:endParaRPr lang="nb-NO" dirty="0" smtClean="0"/>
          </a:p>
          <a:p>
            <a:pPr>
              <a:buNone/>
            </a:pP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sz="quarter"/>
          </p:nvPr>
        </p:nvSpPr>
        <p:spPr/>
        <p:txBody>
          <a:bodyPr/>
          <a:lstStyle/>
          <a:p>
            <a:r>
              <a:rPr lang="nb-NO" dirty="0" smtClean="0"/>
              <a:t>Hvordan arbeide med likestilling og likeverd?</a:t>
            </a:r>
            <a:endParaRPr lang="nb-NO" dirty="0"/>
          </a:p>
        </p:txBody>
      </p:sp>
      <p:sp>
        <p:nvSpPr>
          <p:cNvPr id="3" name="Undertittel 2"/>
          <p:cNvSpPr>
            <a:spLocks noGrp="1"/>
          </p:cNvSpPr>
          <p:nvPr>
            <p:ph type="subTitle" sz="quarter" idx="1"/>
          </p:nvPr>
        </p:nvSpPr>
        <p:spPr/>
        <p:txBody>
          <a:bodyPr/>
          <a:lstStyle/>
          <a:p>
            <a:endParaRPr lang="nb-NO" dirty="0"/>
          </a:p>
        </p:txBody>
      </p:sp>
      <p:pic>
        <p:nvPicPr>
          <p:cNvPr id="4" name="Bilde 3" descr="fargeblomst.jpg"/>
          <p:cNvPicPr>
            <a:picLocks noChangeAspect="1"/>
          </p:cNvPicPr>
          <p:nvPr/>
        </p:nvPicPr>
        <p:blipFill>
          <a:blip r:embed="rId2" cstate="print"/>
          <a:stretch>
            <a:fillRect/>
          </a:stretch>
        </p:blipFill>
        <p:spPr>
          <a:xfrm>
            <a:off x="2841812" y="4670612"/>
            <a:ext cx="7234517" cy="147021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smtClean="0"/>
              <a:t>Veileder likestilt pedagogisk praksis</a:t>
            </a:r>
            <a:endParaRPr lang="nb-NO" sz="4000" dirty="0"/>
          </a:p>
        </p:txBody>
      </p:sp>
      <p:sp>
        <p:nvSpPr>
          <p:cNvPr id="3" name="Plassholder for innhold 2"/>
          <p:cNvSpPr>
            <a:spLocks noGrp="1"/>
          </p:cNvSpPr>
          <p:nvPr>
            <p:ph idx="1"/>
          </p:nvPr>
        </p:nvSpPr>
        <p:spPr/>
        <p:txBody>
          <a:bodyPr/>
          <a:lstStyle/>
          <a:p>
            <a:r>
              <a:rPr lang="nb-NO" dirty="0" smtClean="0"/>
              <a:t>Steg 1. Begynn med deg selv</a:t>
            </a:r>
          </a:p>
          <a:p>
            <a:r>
              <a:rPr lang="nb-NO" dirty="0" smtClean="0"/>
              <a:t>Steg 2. Involver barna</a:t>
            </a:r>
          </a:p>
          <a:p>
            <a:r>
              <a:rPr lang="nb-NO" dirty="0" smtClean="0"/>
              <a:t>Steg 3. Involver foreldre</a:t>
            </a:r>
          </a:p>
          <a:p>
            <a:r>
              <a:rPr lang="nb-NO" dirty="0" smtClean="0"/>
              <a:t>Steg 4. Arbeid aktivt med barnehagen    	       som likestilt organisasjon</a:t>
            </a:r>
          </a:p>
          <a:p>
            <a:endParaRPr lang="nb-NO" dirty="0" smtClean="0"/>
          </a:p>
          <a:p>
            <a:r>
              <a:rPr lang="nb-NO" dirty="0" err="1" smtClean="0"/>
              <a:t>www.likestillingssenteret.no</a:t>
            </a:r>
            <a:endParaRPr lang="nb-N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Steg 1 Begynn med deg selv</a:t>
            </a:r>
            <a:endParaRPr lang="nb-NO" dirty="0"/>
          </a:p>
        </p:txBody>
      </p:sp>
      <p:sp>
        <p:nvSpPr>
          <p:cNvPr id="3" name="Plassholder for innhold 2"/>
          <p:cNvSpPr>
            <a:spLocks noGrp="1"/>
          </p:cNvSpPr>
          <p:nvPr>
            <p:ph idx="1"/>
          </p:nvPr>
        </p:nvSpPr>
        <p:spPr/>
        <p:txBody>
          <a:bodyPr/>
          <a:lstStyle/>
          <a:p>
            <a:r>
              <a:rPr lang="nb-NO" b="1" u="sng" dirty="0" smtClean="0"/>
              <a:t>Metoder</a:t>
            </a:r>
          </a:p>
          <a:p>
            <a:pPr>
              <a:buFont typeface="Wingdings" pitchFamily="2" charset="2"/>
              <a:buChar char="ü"/>
            </a:pPr>
            <a:r>
              <a:rPr lang="nb-NO" dirty="0" smtClean="0"/>
              <a:t>Praksisfortellinger</a:t>
            </a:r>
          </a:p>
          <a:p>
            <a:pPr>
              <a:buFont typeface="Wingdings" pitchFamily="2" charset="2"/>
              <a:buChar char="ü"/>
            </a:pPr>
            <a:r>
              <a:rPr lang="nb-NO" dirty="0" smtClean="0"/>
              <a:t>Spørsmål fra egen barndom </a:t>
            </a:r>
            <a:r>
              <a:rPr lang="nb-NO" sz="1600" dirty="0" smtClean="0"/>
              <a:t>(</a:t>
            </a:r>
            <a:r>
              <a:rPr lang="nb-NO" sz="1600" dirty="0" err="1" smtClean="0"/>
              <a:t>Gender</a:t>
            </a:r>
            <a:r>
              <a:rPr lang="nb-NO" sz="1600" dirty="0" smtClean="0"/>
              <a:t>  Loops s 12)</a:t>
            </a:r>
            <a:endParaRPr lang="nb-NO" dirty="0" smtClean="0"/>
          </a:p>
          <a:p>
            <a:pPr>
              <a:buFont typeface="Wingdings" pitchFamily="2" charset="2"/>
              <a:buChar char="ü"/>
            </a:pPr>
            <a:r>
              <a:rPr lang="nb-NO" dirty="0" smtClean="0"/>
              <a:t>Verdispill - påstander </a:t>
            </a:r>
          </a:p>
          <a:p>
            <a:pPr>
              <a:buFont typeface="Wingdings" pitchFamily="2" charset="2"/>
              <a:buChar char="ü"/>
            </a:pPr>
            <a:r>
              <a:rPr lang="nb-NO" dirty="0" smtClean="0"/>
              <a:t>Pedagogisk sol</a:t>
            </a:r>
          </a:p>
          <a:p>
            <a:r>
              <a:rPr lang="nb-NO" b="1" dirty="0" smtClean="0"/>
              <a:t>Mål: refleksjon og økt bevissthet</a:t>
            </a:r>
          </a:p>
          <a:p>
            <a:pPr>
              <a:buNone/>
            </a:pP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tel 1"/>
          <p:cNvSpPr>
            <a:spLocks noGrp="1"/>
          </p:cNvSpPr>
          <p:nvPr>
            <p:ph type="title"/>
          </p:nvPr>
        </p:nvSpPr>
        <p:spPr>
          <a:xfrm>
            <a:off x="522050" y="546091"/>
            <a:ext cx="9396889" cy="1016920"/>
          </a:xfrm>
        </p:spPr>
        <p:txBody>
          <a:bodyPr/>
          <a:lstStyle/>
          <a:p>
            <a:r>
              <a:rPr lang="nb-NO" sz="3600" dirty="0" smtClean="0">
                <a:latin typeface="Dax-Regular" charset="0"/>
                <a:ea typeface="ＭＳ Ｐゴシック" pitchFamily="34" charset="-128"/>
              </a:rPr>
              <a:t>	Praksisfortellinger –  refleksjon</a:t>
            </a:r>
          </a:p>
        </p:txBody>
      </p:sp>
      <p:sp>
        <p:nvSpPr>
          <p:cNvPr id="29699" name="Plassholder for innhold 2"/>
          <p:cNvSpPr>
            <a:spLocks noGrp="1"/>
          </p:cNvSpPr>
          <p:nvPr>
            <p:ph idx="1"/>
          </p:nvPr>
        </p:nvSpPr>
        <p:spPr/>
        <p:txBody>
          <a:bodyPr/>
          <a:lstStyle/>
          <a:p>
            <a:pPr>
              <a:buNone/>
            </a:pPr>
            <a:r>
              <a:rPr lang="nb-NO" dirty="0" smtClean="0">
                <a:latin typeface="Dax-Regular" charset="0"/>
                <a:ea typeface="ＭＳ Ｐゴシック" pitchFamily="34" charset="-128"/>
              </a:rPr>
              <a:t> </a:t>
            </a:r>
          </a:p>
          <a:p>
            <a:r>
              <a:rPr lang="nb-NO" dirty="0" smtClean="0">
                <a:latin typeface="Dax-Regular" charset="0"/>
                <a:ea typeface="ＭＳ Ｐゴシック" pitchFamily="34" charset="-128"/>
              </a:rPr>
              <a:t>Økt bevissthet rundt kjønnsroller og forventninger til gutter og jenter </a:t>
            </a:r>
          </a:p>
          <a:p>
            <a:r>
              <a:rPr lang="nb-NO" dirty="0" smtClean="0">
                <a:latin typeface="Dax-Regular" charset="0"/>
                <a:ea typeface="ＭＳ Ｐゴシック" pitchFamily="34" charset="-128"/>
              </a:rPr>
              <a:t>Bursdagsselskap – mor/kake</a:t>
            </a:r>
          </a:p>
          <a:p>
            <a:r>
              <a:rPr lang="nb-NO" dirty="0" smtClean="0">
                <a:latin typeface="Dax-Regular" charset="0"/>
                <a:ea typeface="ＭＳ Ｐゴシック" pitchFamily="34" charset="-128"/>
              </a:rPr>
              <a:t>Ved å bli bevisst hva en sier og gjør – endre atferd </a:t>
            </a:r>
          </a:p>
          <a:p>
            <a:pPr>
              <a:buFont typeface="Arial" pitchFamily="34" charset="0"/>
              <a:buNone/>
            </a:pPr>
            <a:r>
              <a:rPr lang="nb-NO" sz="1400" dirty="0" smtClean="0">
                <a:latin typeface="Dax-Regular" charset="0"/>
                <a:ea typeface="ＭＳ Ｐゴシック" pitchFamily="34" charset="-128"/>
              </a:rPr>
              <a:t>							Drevsjø barnehage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in)">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ox(in)">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ox(in)">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dirty="0" smtClean="0"/>
              <a:t>Hva </a:t>
            </a:r>
            <a:r>
              <a:rPr lang="nb-NO" dirty="0" smtClean="0"/>
              <a:t>blir det …?</a:t>
            </a:r>
            <a:br>
              <a:rPr lang="nb-NO" dirty="0" smtClean="0"/>
            </a:br>
            <a:endParaRPr lang="nb-NO" dirty="0"/>
          </a:p>
        </p:txBody>
      </p:sp>
      <p:sp>
        <p:nvSpPr>
          <p:cNvPr id="3" name="Plassholder for innhold 2"/>
          <p:cNvSpPr>
            <a:spLocks noGrp="1"/>
          </p:cNvSpPr>
          <p:nvPr>
            <p:ph idx="1"/>
          </p:nvPr>
        </p:nvSpPr>
        <p:spPr/>
        <p:txBody>
          <a:bodyPr/>
          <a:lstStyle/>
          <a:p>
            <a:endParaRPr lang="nb-NO"/>
          </a:p>
        </p:txBody>
      </p:sp>
      <p:pic>
        <p:nvPicPr>
          <p:cNvPr id="4" name="Plassholder for innhold 3"/>
          <p:cNvPicPr>
            <a:picLocks/>
          </p:cNvPicPr>
          <p:nvPr/>
        </p:nvPicPr>
        <p:blipFill>
          <a:blip r:embed="rId3" cstate="print"/>
          <a:srcRect l="12716" t="9326" r="50574" b="16652"/>
          <a:stretch>
            <a:fillRect/>
          </a:stretch>
        </p:blipFill>
        <p:spPr bwMode="auto">
          <a:xfrm>
            <a:off x="2183237" y="1756243"/>
            <a:ext cx="6862151" cy="4630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smtClean="0">
                <a:solidFill>
                  <a:schemeClr val="tx1"/>
                </a:solidFill>
                <a:latin typeface="Dax-Regular" charset="0"/>
                <a:ea typeface="ＭＳ Ｐゴシック" pitchFamily="34" charset="-128"/>
              </a:rPr>
              <a:t>Verdispill - voksenkort</a:t>
            </a:r>
            <a:endParaRPr lang="nb-NO" sz="4000" dirty="0">
              <a:solidFill>
                <a:schemeClr val="tx1"/>
              </a:solidFill>
            </a:endParaRPr>
          </a:p>
        </p:txBody>
      </p:sp>
      <p:pic>
        <p:nvPicPr>
          <p:cNvPr id="5" name="Picture 7" descr="eske2012"/>
          <p:cNvPicPr>
            <a:picLocks noGrp="1" noChangeAspect="1" noChangeArrowheads="1"/>
          </p:cNvPicPr>
          <p:nvPr>
            <p:ph sz="half" idx="1"/>
          </p:nvPr>
        </p:nvPicPr>
        <p:blipFill>
          <a:blip r:embed="rId3" cstate="print"/>
          <a:srcRect/>
          <a:stretch>
            <a:fillRect/>
          </a:stretch>
        </p:blipFill>
        <p:spPr>
          <a:xfrm>
            <a:off x="2325471" y="1815941"/>
            <a:ext cx="3262745" cy="4526280"/>
          </a:xfrm>
          <a:noFill/>
        </p:spPr>
      </p:pic>
      <p:pic>
        <p:nvPicPr>
          <p:cNvPr id="8" name="Picture 8" descr="voksenkort_bakside"/>
          <p:cNvPicPr>
            <a:picLocks noGrp="1" noChangeAspect="1" noChangeArrowheads="1"/>
          </p:cNvPicPr>
          <p:nvPr>
            <p:ph sz="half" idx="2"/>
          </p:nvPr>
        </p:nvPicPr>
        <p:blipFill>
          <a:blip r:embed="rId4" cstate="print"/>
          <a:srcRect/>
          <a:stretch>
            <a:fillRect/>
          </a:stretch>
        </p:blipFill>
        <p:spPr>
          <a:xfrm>
            <a:off x="6365124" y="1815941"/>
            <a:ext cx="3233651" cy="452628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Steg 2. Involver barna</a:t>
            </a:r>
            <a:endParaRPr lang="nb-NO" dirty="0"/>
          </a:p>
        </p:txBody>
      </p:sp>
      <p:sp>
        <p:nvSpPr>
          <p:cNvPr id="3" name="Plassholder for innhold 2"/>
          <p:cNvSpPr>
            <a:spLocks noGrp="1"/>
          </p:cNvSpPr>
          <p:nvPr>
            <p:ph idx="1"/>
          </p:nvPr>
        </p:nvSpPr>
        <p:spPr/>
        <p:txBody>
          <a:bodyPr/>
          <a:lstStyle/>
          <a:p>
            <a:r>
              <a:rPr lang="nb-NO" dirty="0" smtClean="0"/>
              <a:t>Samtaler med barn </a:t>
            </a:r>
          </a:p>
          <a:p>
            <a:pPr>
              <a:buNone/>
            </a:pPr>
            <a:r>
              <a:rPr lang="nb-NO" dirty="0" smtClean="0"/>
              <a:t>	verdispill</a:t>
            </a:r>
          </a:p>
          <a:p>
            <a:r>
              <a:rPr lang="nb-NO" dirty="0" smtClean="0"/>
              <a:t>Intervju (</a:t>
            </a:r>
            <a:r>
              <a:rPr lang="nb-NO" dirty="0" err="1" smtClean="0"/>
              <a:t>Gender</a:t>
            </a:r>
            <a:r>
              <a:rPr lang="nb-NO" dirty="0" smtClean="0"/>
              <a:t> loops)</a:t>
            </a:r>
          </a:p>
          <a:p>
            <a:pPr>
              <a:buNone/>
            </a:pPr>
            <a:endParaRPr lang="nb-N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smtClean="0">
                <a:solidFill>
                  <a:schemeClr val="tx1"/>
                </a:solidFill>
                <a:latin typeface="Dax-Regular" charset="0"/>
                <a:ea typeface="ＭＳ Ｐゴシック" pitchFamily="34" charset="-128"/>
              </a:rPr>
              <a:t>Verdispill - barnekort</a:t>
            </a:r>
            <a:endParaRPr lang="nb-NO" sz="4000" dirty="0">
              <a:solidFill>
                <a:schemeClr val="tx1"/>
              </a:solidFill>
            </a:endParaRPr>
          </a:p>
        </p:txBody>
      </p:sp>
      <p:pic>
        <p:nvPicPr>
          <p:cNvPr id="7" name="Picture 7" descr="barn_forside"/>
          <p:cNvPicPr>
            <a:picLocks noGrp="1" noChangeAspect="1" noChangeArrowheads="1"/>
          </p:cNvPicPr>
          <p:nvPr>
            <p:ph sz="half" idx="1"/>
          </p:nvPr>
        </p:nvPicPr>
        <p:blipFill>
          <a:blip r:embed="rId3" cstate="print"/>
          <a:srcRect/>
          <a:stretch>
            <a:fillRect/>
          </a:stretch>
        </p:blipFill>
        <p:spPr>
          <a:xfrm>
            <a:off x="2340018" y="1815941"/>
            <a:ext cx="3233651" cy="4526280"/>
          </a:xfrm>
          <a:noFill/>
        </p:spPr>
      </p:pic>
      <p:pic>
        <p:nvPicPr>
          <p:cNvPr id="8" name="Picture 8" descr="barn_bakside"/>
          <p:cNvPicPr>
            <a:picLocks noGrp="1" noChangeAspect="1" noChangeArrowheads="1"/>
          </p:cNvPicPr>
          <p:nvPr>
            <p:ph sz="half" idx="2"/>
          </p:nvPr>
        </p:nvPicPr>
        <p:blipFill>
          <a:blip r:embed="rId4" cstate="print"/>
          <a:srcRect/>
          <a:stretch>
            <a:fillRect/>
          </a:stretch>
        </p:blipFill>
        <p:spPr>
          <a:xfrm>
            <a:off x="6365124" y="1815941"/>
            <a:ext cx="3233651" cy="452628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Steg 3. Involver foreldre</a:t>
            </a:r>
            <a:endParaRPr lang="nb-NO" dirty="0"/>
          </a:p>
        </p:txBody>
      </p:sp>
      <p:sp>
        <p:nvSpPr>
          <p:cNvPr id="3" name="Plassholder for innhold 2"/>
          <p:cNvSpPr>
            <a:spLocks noGrp="1"/>
          </p:cNvSpPr>
          <p:nvPr>
            <p:ph idx="1"/>
          </p:nvPr>
        </p:nvSpPr>
        <p:spPr/>
        <p:txBody>
          <a:bodyPr/>
          <a:lstStyle/>
          <a:p>
            <a:r>
              <a:rPr lang="nb-NO" dirty="0" smtClean="0"/>
              <a:t>Tema foreldremøte</a:t>
            </a:r>
          </a:p>
          <a:p>
            <a:r>
              <a:rPr lang="nb-NO" dirty="0" smtClean="0"/>
              <a:t>Verdispillet </a:t>
            </a:r>
          </a:p>
          <a:p>
            <a:r>
              <a:rPr lang="nb-NO" dirty="0" smtClean="0"/>
              <a:t>Praksisfortelling – diskusjon</a:t>
            </a:r>
          </a:p>
          <a:p>
            <a:r>
              <a:rPr lang="nb-NO" dirty="0" smtClean="0"/>
              <a:t>Likestilling i alle planer</a:t>
            </a:r>
            <a:endParaRPr lang="nb-NO"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Steg 4. Utviklingsarbeid i barnehager</a:t>
            </a:r>
            <a:endParaRPr lang="nb-NO" dirty="0"/>
          </a:p>
        </p:txBody>
      </p:sp>
      <p:sp>
        <p:nvSpPr>
          <p:cNvPr id="4" name="Plassholder for innhold 3"/>
          <p:cNvSpPr>
            <a:spLocks noGrp="1"/>
          </p:cNvSpPr>
          <p:nvPr>
            <p:ph idx="1"/>
          </p:nvPr>
        </p:nvSpPr>
        <p:spPr/>
        <p:txBody>
          <a:bodyPr/>
          <a:lstStyle/>
          <a:p>
            <a:endParaRPr lang="nb-NO" dirty="0"/>
          </a:p>
        </p:txBody>
      </p:sp>
      <p:pic>
        <p:nvPicPr>
          <p:cNvPr id="5" name="Bilde 3" descr="klippegutt.jpg"/>
          <p:cNvPicPr>
            <a:picLocks noChangeAspect="1"/>
          </p:cNvPicPr>
          <p:nvPr/>
        </p:nvPicPr>
        <p:blipFill>
          <a:blip r:embed="rId3" cstate="print"/>
          <a:srcRect/>
          <a:stretch>
            <a:fillRect/>
          </a:stretch>
        </p:blipFill>
        <p:spPr bwMode="auto">
          <a:xfrm>
            <a:off x="3149413" y="2402541"/>
            <a:ext cx="5402916" cy="356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tel 1"/>
          <p:cNvSpPr>
            <a:spLocks noGrp="1"/>
          </p:cNvSpPr>
          <p:nvPr>
            <p:ph type="title"/>
          </p:nvPr>
        </p:nvSpPr>
        <p:spPr>
          <a:xfrm>
            <a:off x="286402" y="843641"/>
            <a:ext cx="9396889" cy="635357"/>
          </a:xfrm>
        </p:spPr>
        <p:txBody>
          <a:bodyPr/>
          <a:lstStyle/>
          <a:p>
            <a:pPr algn="ctr"/>
            <a:r>
              <a:rPr lang="nb-NO" b="1" dirty="0" smtClean="0">
                <a:latin typeface="Dax-Regular" charset="0"/>
                <a:ea typeface="ＭＳ Ｐゴシック" pitchFamily="34" charset="-128"/>
              </a:rPr>
              <a:t>Metoder</a:t>
            </a:r>
          </a:p>
        </p:txBody>
      </p:sp>
      <p:sp>
        <p:nvSpPr>
          <p:cNvPr id="57347" name="Plassholder for innhold 2"/>
          <p:cNvSpPr>
            <a:spLocks noGrp="1"/>
          </p:cNvSpPr>
          <p:nvPr>
            <p:ph idx="1"/>
          </p:nvPr>
        </p:nvSpPr>
        <p:spPr/>
        <p:txBody>
          <a:bodyPr/>
          <a:lstStyle/>
          <a:p>
            <a:r>
              <a:rPr lang="nb-NO" sz="3600" dirty="0" smtClean="0">
                <a:latin typeface="Dax-Regular" charset="0"/>
                <a:ea typeface="ＭＳ Ｐゴシック" pitchFamily="34" charset="-128"/>
              </a:rPr>
              <a:t>Observasjon </a:t>
            </a:r>
          </a:p>
          <a:p>
            <a:r>
              <a:rPr lang="nb-NO" sz="3600" dirty="0" smtClean="0">
                <a:latin typeface="Dax-Regular" charset="0"/>
                <a:ea typeface="ＭＳ Ｐゴシック" pitchFamily="34" charset="-128"/>
              </a:rPr>
              <a:t>Kartlegging</a:t>
            </a:r>
          </a:p>
          <a:p>
            <a:r>
              <a:rPr lang="nb-NO" sz="3600" dirty="0" smtClean="0">
                <a:latin typeface="Dax-Regular" charset="0"/>
                <a:ea typeface="ＭＳ Ｐゴシック" pitchFamily="34" charset="-128"/>
              </a:rPr>
              <a:t>Barneintervju</a:t>
            </a:r>
          </a:p>
          <a:p>
            <a:r>
              <a:rPr lang="nb-NO" sz="3600" dirty="0" smtClean="0">
                <a:latin typeface="Dax-Regular" charset="0"/>
                <a:ea typeface="ＭＳ Ｐゴシック" pitchFamily="34" charset="-128"/>
              </a:rPr>
              <a:t>Gjennomgang av litteratur </a:t>
            </a:r>
          </a:p>
          <a:p>
            <a:r>
              <a:rPr lang="nb-NO" sz="3600" dirty="0" smtClean="0">
                <a:latin typeface="Dax-Regular" charset="0"/>
                <a:ea typeface="ＭＳ Ｐゴシック" pitchFamily="34" charset="-128"/>
              </a:rPr>
              <a:t>Video		</a:t>
            </a:r>
          </a:p>
          <a:p>
            <a:r>
              <a:rPr lang="nb-NO" sz="3600" dirty="0" smtClean="0">
                <a:latin typeface="Dax-Regular" charset="0"/>
                <a:ea typeface="ＭＳ Ｐゴシック" pitchFamily="34" charset="-128"/>
              </a:rPr>
              <a:t>Praksisfortellinger</a:t>
            </a:r>
          </a:p>
          <a:p>
            <a:endParaRPr lang="nb-NO" dirty="0" smtClean="0">
              <a:latin typeface="Dax-Regular" charset="0"/>
              <a:ea typeface="ＭＳ Ｐゴシック" pitchFamily="34" charset="-128"/>
            </a:endParaRPr>
          </a:p>
        </p:txBody>
      </p:sp>
      <p:pic>
        <p:nvPicPr>
          <p:cNvPr id="57348" name="Bilde 3" descr="guttbok.jpg"/>
          <p:cNvPicPr>
            <a:picLocks noChangeAspect="1"/>
          </p:cNvPicPr>
          <p:nvPr/>
        </p:nvPicPr>
        <p:blipFill>
          <a:blip r:embed="rId3" cstate="print"/>
          <a:srcRect/>
          <a:stretch>
            <a:fillRect/>
          </a:stretch>
        </p:blipFill>
        <p:spPr bwMode="auto">
          <a:xfrm>
            <a:off x="6321274" y="4456029"/>
            <a:ext cx="5436492" cy="3105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tel 1"/>
          <p:cNvSpPr>
            <a:spLocks noGrp="1"/>
          </p:cNvSpPr>
          <p:nvPr>
            <p:ph type="title"/>
          </p:nvPr>
        </p:nvSpPr>
        <p:spPr>
          <a:xfrm>
            <a:off x="522050" y="493583"/>
            <a:ext cx="9396889" cy="1069429"/>
          </a:xfrm>
        </p:spPr>
        <p:txBody>
          <a:bodyPr/>
          <a:lstStyle/>
          <a:p>
            <a:pPr algn="ctr"/>
            <a:r>
              <a:rPr lang="nb-NO" b="1" smtClean="0">
                <a:latin typeface="Dax-Regular" charset="0"/>
                <a:ea typeface="ＭＳ Ｐゴシック" pitchFamily="34" charset="-128"/>
              </a:rPr>
              <a:t>Eksempel på observasjon </a:t>
            </a:r>
          </a:p>
        </p:txBody>
      </p:sp>
      <p:sp>
        <p:nvSpPr>
          <p:cNvPr id="3" name="Plassholder for innhold 2"/>
          <p:cNvSpPr>
            <a:spLocks noGrp="1"/>
          </p:cNvSpPr>
          <p:nvPr>
            <p:ph idx="1"/>
          </p:nvPr>
        </p:nvSpPr>
        <p:spPr/>
        <p:txBody>
          <a:bodyPr/>
          <a:lstStyle/>
          <a:p>
            <a:pPr marL="512565" indent="-512565"/>
            <a:r>
              <a:rPr lang="nb-NO" dirty="0" smtClean="0">
                <a:latin typeface="Dax-Regular" charset="0"/>
                <a:ea typeface="ＭＳ Ｐゴシック" pitchFamily="34" charset="-128"/>
              </a:rPr>
              <a:t>Hvilke forventninger til kjønnsroller møter gutter og jenter i vår barnehage?</a:t>
            </a:r>
          </a:p>
          <a:p>
            <a:pPr marL="512565" indent="-512565">
              <a:buNone/>
            </a:pPr>
            <a:r>
              <a:rPr lang="nb-NO" dirty="0" smtClean="0">
                <a:latin typeface="Dax-Regular" charset="0"/>
                <a:ea typeface="ＭＳ Ｐゴシック" pitchFamily="34" charset="-128"/>
              </a:rPr>
              <a:t>	</a:t>
            </a:r>
            <a:r>
              <a:rPr lang="nb-NO" b="1" i="1" dirty="0" smtClean="0">
                <a:latin typeface="Dax-Regular" charset="0"/>
                <a:ea typeface="ＭＳ Ｐゴシック" pitchFamily="34" charset="-128"/>
              </a:rPr>
              <a:t>Møter vi jenter og gutter forskjellig under måltidet?</a:t>
            </a:r>
          </a:p>
          <a:p>
            <a:pPr marL="512565" indent="-512565"/>
            <a:r>
              <a:rPr lang="nb-NO" dirty="0" smtClean="0">
                <a:latin typeface="Dax-Regular" charset="0"/>
                <a:ea typeface="ＭＳ Ｐゴシック" pitchFamily="34" charset="-128"/>
              </a:rPr>
              <a:t>Observasjon – 10 barn 3-6år – 3 måltider</a:t>
            </a:r>
          </a:p>
          <a:p>
            <a:pPr marL="512565" indent="-512565">
              <a:buNone/>
            </a:pPr>
            <a:r>
              <a:rPr lang="nb-NO" dirty="0" smtClean="0">
                <a:latin typeface="Dax-Regular" charset="0"/>
                <a:ea typeface="ＭＳ Ｐゴシック" pitchFamily="34" charset="-128"/>
              </a:rPr>
              <a:t>	Skjema – to ansatte observerte</a:t>
            </a:r>
          </a:p>
          <a:p>
            <a:pPr marL="512565" indent="-512565"/>
            <a:r>
              <a:rPr lang="nb-NO" dirty="0" smtClean="0">
                <a:latin typeface="Dax-Regular" charset="0"/>
                <a:ea typeface="ＭＳ Ｐゴシック" pitchFamily="34" charset="-128"/>
              </a:rPr>
              <a:t>Gode erfaringer med metoden</a:t>
            </a:r>
          </a:p>
          <a:p>
            <a:pPr marL="512565" indent="-512565">
              <a:buNone/>
            </a:pPr>
            <a:endParaRPr lang="nb-NO" sz="1400" dirty="0" smtClean="0">
              <a:latin typeface="Dax-Regular" charset="0"/>
              <a:ea typeface="ＭＳ Ｐゴシック" pitchFamily="34" charset="-128"/>
            </a:endParaRPr>
          </a:p>
          <a:p>
            <a:pPr marL="512565" indent="-512565">
              <a:buNone/>
            </a:pPr>
            <a:r>
              <a:rPr lang="nb-NO" sz="1400" dirty="0" smtClean="0">
                <a:latin typeface="Dax-Regular" charset="0"/>
                <a:ea typeface="ＭＳ Ｐゴシック" pitchFamily="34" charset="-128"/>
              </a:rPr>
              <a:t>							Drevsjø barnehage</a:t>
            </a:r>
          </a:p>
          <a:p>
            <a:pPr marL="512565" indent="-512565">
              <a:buNone/>
            </a:pPr>
            <a:endParaRPr lang="nb-NO" dirty="0" smtClean="0">
              <a:latin typeface="Dax-Regular" charset="0"/>
              <a:ea typeface="ＭＳ Ｐゴシック" pitchFamily="34" charset="-128"/>
            </a:endParaRPr>
          </a:p>
          <a:p>
            <a:pPr marL="512565" indent="-512565"/>
            <a:endParaRPr lang="nb-NO" dirty="0" smtClean="0">
              <a:latin typeface="Dax-Regular"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ox(i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tel 1"/>
          <p:cNvSpPr>
            <a:spLocks noGrp="1"/>
          </p:cNvSpPr>
          <p:nvPr>
            <p:ph type="title"/>
          </p:nvPr>
        </p:nvSpPr>
        <p:spPr>
          <a:xfrm>
            <a:off x="534739" y="843641"/>
            <a:ext cx="9396889" cy="635357"/>
          </a:xfrm>
        </p:spPr>
        <p:txBody>
          <a:bodyPr/>
          <a:lstStyle/>
          <a:p>
            <a:pPr algn="ctr"/>
            <a:r>
              <a:rPr lang="nb-NO" sz="4500" dirty="0" smtClean="0">
                <a:latin typeface="Dax-Regular" charset="0"/>
                <a:ea typeface="ＭＳ Ｐゴシック" pitchFamily="34" charset="-128"/>
              </a:rPr>
              <a:t>Observasjonsskjema </a:t>
            </a:r>
          </a:p>
        </p:txBody>
      </p:sp>
      <p:sp>
        <p:nvSpPr>
          <p:cNvPr id="60419" name="Plassholder for innhold 2"/>
          <p:cNvSpPr>
            <a:spLocks noGrp="1"/>
          </p:cNvSpPr>
          <p:nvPr>
            <p:ph idx="1"/>
          </p:nvPr>
        </p:nvSpPr>
        <p:spPr>
          <a:xfrm>
            <a:off x="534739" y="1795800"/>
            <a:ext cx="9396889" cy="4764296"/>
          </a:xfrm>
        </p:spPr>
        <p:txBody>
          <a:bodyPr/>
          <a:lstStyle/>
          <a:p>
            <a:pPr>
              <a:buFont typeface="Arial" pitchFamily="34" charset="0"/>
              <a:buNone/>
            </a:pPr>
            <a:r>
              <a:rPr lang="nb-NO" dirty="0" smtClean="0">
                <a:latin typeface="Dax-Regular" charset="0"/>
                <a:ea typeface="ＭＳ Ｐゴシック" pitchFamily="34" charset="-128"/>
              </a:rPr>
              <a:t>		</a:t>
            </a:r>
            <a:r>
              <a:rPr lang="nb-NO" sz="2300" b="1" dirty="0" smtClean="0">
                <a:latin typeface="Dax-Regular" charset="0"/>
                <a:ea typeface="ＭＳ Ｐゴシック" pitchFamily="34" charset="-128"/>
              </a:rPr>
              <a:t>Hvordan henvender vi oss til gutter og jenter under 	måltidet?</a:t>
            </a:r>
          </a:p>
          <a:p>
            <a:pPr>
              <a:buFontTx/>
              <a:buNone/>
            </a:pPr>
            <a:endParaRPr lang="nb-NO" dirty="0" smtClean="0">
              <a:latin typeface="Dax-Regular" charset="0"/>
              <a:ea typeface="ＭＳ Ｐゴシック" pitchFamily="34" charset="-128"/>
            </a:endParaRPr>
          </a:p>
        </p:txBody>
      </p:sp>
      <p:graphicFrame>
        <p:nvGraphicFramePr>
          <p:cNvPr id="4" name="Tabell 3"/>
          <p:cNvGraphicFramePr>
            <a:graphicFrameLocks noGrp="1"/>
          </p:cNvGraphicFramePr>
          <p:nvPr/>
        </p:nvGraphicFramePr>
        <p:xfrm>
          <a:off x="1932309" y="2747960"/>
          <a:ext cx="6777580" cy="3932915"/>
        </p:xfrm>
        <a:graphic>
          <a:graphicData uri="http://schemas.openxmlformats.org/drawingml/2006/table">
            <a:tbl>
              <a:tblPr/>
              <a:tblGrid>
                <a:gridCol w="3857365"/>
                <a:gridCol w="1488204"/>
                <a:gridCol w="1432011"/>
              </a:tblGrid>
              <a:tr h="36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FFFFFF"/>
                          </a:solidFill>
                          <a:effectLst/>
                          <a:latin typeface="Calibri" pitchFamily="34" charset="0"/>
                          <a:ea typeface="ＭＳ Ｐゴシック" pitchFamily="34" charset="-128"/>
                        </a:rPr>
                        <a:t>Observasjon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FFFFFF"/>
                          </a:solidFill>
                          <a:effectLst/>
                          <a:latin typeface="Calibri" pitchFamily="34" charset="0"/>
                          <a:ea typeface="ＭＳ Ｐゴシック" pitchFamily="34" charset="-128"/>
                        </a:rPr>
                        <a:t>Jenter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FFFFFF"/>
                          </a:solidFill>
                          <a:effectLst/>
                          <a:latin typeface="Calibri" pitchFamily="34" charset="0"/>
                          <a:ea typeface="ＭＳ Ｐゴシック" pitchFamily="34" charset="-128"/>
                        </a:rPr>
                        <a:t>Gutter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Calibri" pitchFamily="34" charset="0"/>
                          <a:ea typeface="ＭＳ Ｐゴシック" pitchFamily="34" charset="-128"/>
                        </a:rPr>
                        <a:t>Navn nevnt positivt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r>
              <a:tr h="36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Calibri" pitchFamily="34" charset="0"/>
                          <a:ea typeface="ＭＳ Ｐゴシック" pitchFamily="34" charset="-128"/>
                        </a:rPr>
                        <a:t>Navn nevnt negativt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r>
              <a:tr h="36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Calibri" pitchFamily="34" charset="0"/>
                          <a:ea typeface="ＭＳ Ｐゴシック" pitchFamily="34" charset="-128"/>
                        </a:rPr>
                        <a:t>Ord: snill, god, pen, søt, flink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r>
              <a:tr h="36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Calibri" pitchFamily="34" charset="0"/>
                          <a:ea typeface="ＭＳ Ｐゴシック" pitchFamily="34" charset="-128"/>
                        </a:rPr>
                        <a:t>Ord: stor, lang, tøff, modig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r>
              <a:tr h="36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Calibri" pitchFamily="34" charset="0"/>
                          <a:ea typeface="ＭＳ Ｐゴシック" pitchFamily="34" charset="-128"/>
                        </a:rPr>
                        <a:t>Hjelp uten spørsmål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r>
              <a:tr h="36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Calibri" pitchFamily="34" charset="0"/>
                          <a:ea typeface="ＭＳ Ｐゴシック" pitchFamily="34" charset="-128"/>
                        </a:rPr>
                        <a:t>Hjelp etter spørsmål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r>
              <a:tr h="36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Calibri" pitchFamily="34" charset="0"/>
                          <a:ea typeface="ＭＳ Ｐゴシック" pitchFamily="34" charset="-128"/>
                        </a:rPr>
                        <a:t>Ikke hjelp etter spørsmål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r>
              <a:tr h="365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Calibri" pitchFamily="34" charset="0"/>
                          <a:ea typeface="ＭＳ Ｐゴシック" pitchFamily="34" charset="-128"/>
                        </a:rPr>
                        <a:t>Barn positiv bemerkning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r>
              <a:tr h="640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Calibri" pitchFamily="34" charset="0"/>
                          <a:ea typeface="ＭＳ Ｐゴシック" pitchFamily="34" charset="-128"/>
                        </a:rPr>
                        <a:t>Barn negativ bemerkning. korrigering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tel 1"/>
          <p:cNvSpPr>
            <a:spLocks noGrp="1"/>
          </p:cNvSpPr>
          <p:nvPr>
            <p:ph type="title"/>
          </p:nvPr>
        </p:nvSpPr>
        <p:spPr>
          <a:xfrm>
            <a:off x="522050" y="357060"/>
            <a:ext cx="9396889" cy="1205952"/>
          </a:xfrm>
        </p:spPr>
        <p:txBody>
          <a:bodyPr/>
          <a:lstStyle/>
          <a:p>
            <a:pPr algn="ctr"/>
            <a:r>
              <a:rPr lang="nb-NO" sz="5000" dirty="0" smtClean="0">
                <a:latin typeface="Dax-Regular" charset="0"/>
                <a:ea typeface="ＭＳ Ｐゴシック" pitchFamily="34" charset="-128"/>
              </a:rPr>
              <a:t>Hva fant de ut?</a:t>
            </a:r>
          </a:p>
        </p:txBody>
      </p:sp>
      <p:sp>
        <p:nvSpPr>
          <p:cNvPr id="3" name="Plassholder for innhold 2"/>
          <p:cNvSpPr>
            <a:spLocks noGrp="1"/>
          </p:cNvSpPr>
          <p:nvPr>
            <p:ph idx="1"/>
          </p:nvPr>
        </p:nvSpPr>
        <p:spPr/>
        <p:txBody>
          <a:bodyPr/>
          <a:lstStyle/>
          <a:p>
            <a:r>
              <a:rPr lang="nb-NO" sz="3600" dirty="0" smtClean="0">
                <a:latin typeface="Dax-Regular" charset="0"/>
                <a:ea typeface="ＭＳ Ｐゴシック" pitchFamily="34" charset="-128"/>
              </a:rPr>
              <a:t>Jentene fikk litt flere positive henvendelser</a:t>
            </a:r>
          </a:p>
          <a:p>
            <a:r>
              <a:rPr lang="nb-NO" sz="3600" dirty="0" smtClean="0">
                <a:latin typeface="Dax-Regular" charset="0"/>
                <a:ea typeface="ＭＳ Ｐゴシック" pitchFamily="34" charset="-128"/>
              </a:rPr>
              <a:t>Guttene fikk noe flere korrigerende henvendelser </a:t>
            </a:r>
          </a:p>
          <a:p>
            <a:r>
              <a:rPr lang="nb-NO" sz="3600" dirty="0" smtClean="0">
                <a:latin typeface="Dax-Regular" charset="0"/>
                <a:ea typeface="ＭＳ Ｐゴシック" pitchFamily="34" charset="-128"/>
              </a:rPr>
              <a:t>Guttene fikk i langt større grad enn jenter hjelp uten at de hadde spurt om det (de 3 yngste var jenter)</a:t>
            </a:r>
          </a:p>
          <a:p>
            <a:endParaRPr lang="nb-NO" dirty="0" smtClean="0">
              <a:latin typeface="Dax-Regular"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tel 1"/>
          <p:cNvSpPr>
            <a:spLocks noGrp="1"/>
          </p:cNvSpPr>
          <p:nvPr>
            <p:ph type="title"/>
          </p:nvPr>
        </p:nvSpPr>
        <p:spPr/>
        <p:txBody>
          <a:bodyPr/>
          <a:lstStyle/>
          <a:p>
            <a:r>
              <a:rPr lang="nb-NO" b="1" smtClean="0">
                <a:latin typeface="Dax-Regular" charset="0"/>
                <a:ea typeface="ＭＳ Ｐゴシック" pitchFamily="34" charset="-128"/>
              </a:rPr>
              <a:t>Kartlegging av litteratur, filmer eller barneprogram</a:t>
            </a:r>
          </a:p>
        </p:txBody>
      </p:sp>
      <p:graphicFrame>
        <p:nvGraphicFramePr>
          <p:cNvPr id="4" name="Plassholder for innhold 3"/>
          <p:cNvGraphicFramePr>
            <a:graphicFrameLocks noGrp="1"/>
          </p:cNvGraphicFramePr>
          <p:nvPr>
            <p:ph idx="1"/>
          </p:nvPr>
        </p:nvGraphicFramePr>
        <p:xfrm>
          <a:off x="1666754" y="2271880"/>
          <a:ext cx="7789763" cy="1657527"/>
        </p:xfrm>
        <a:graphic>
          <a:graphicData uri="http://schemas.openxmlformats.org/drawingml/2006/table">
            <a:tbl>
              <a:tblPr/>
              <a:tblGrid>
                <a:gridCol w="1909823"/>
                <a:gridCol w="1944547"/>
                <a:gridCol w="1857221"/>
                <a:gridCol w="2078172"/>
              </a:tblGrid>
              <a:tr h="7683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1" i="0" u="none" strike="noStrike" cap="none" normalizeH="0" baseline="0" smtClean="0">
                        <a:ln>
                          <a:noFill/>
                        </a:ln>
                        <a:solidFill>
                          <a:srgbClr val="FFFFFF"/>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200" b="1" i="0" u="none" strike="noStrike" cap="none" normalizeH="0" baseline="0" smtClean="0">
                          <a:ln>
                            <a:noFill/>
                          </a:ln>
                          <a:solidFill>
                            <a:srgbClr val="FFFFFF"/>
                          </a:solidFill>
                          <a:effectLst/>
                          <a:latin typeface="Calibri" pitchFamily="34" charset="0"/>
                          <a:ea typeface="ＭＳ Ｐゴシック" pitchFamily="34" charset="-128"/>
                        </a:rPr>
                        <a:t>Jenter, kvinner, hunner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200" b="1" i="0" u="none" strike="noStrike" cap="none" normalizeH="0" baseline="0" smtClean="0">
                          <a:ln>
                            <a:noFill/>
                          </a:ln>
                          <a:solidFill>
                            <a:srgbClr val="FFFFFF"/>
                          </a:solidFill>
                          <a:effectLst/>
                          <a:latin typeface="Calibri" pitchFamily="34" charset="0"/>
                          <a:ea typeface="ＭＳ Ｐゴシック" pitchFamily="34" charset="-128"/>
                        </a:rPr>
                        <a:t>Gutter, menn, hanner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200" b="1" i="0" u="none" strike="noStrike" cap="none" normalizeH="0" baseline="0" smtClean="0">
                          <a:ln>
                            <a:noFill/>
                          </a:ln>
                          <a:solidFill>
                            <a:srgbClr val="FFFFFF"/>
                          </a:solidFill>
                          <a:effectLst/>
                          <a:latin typeface="Calibri" pitchFamily="34" charset="0"/>
                          <a:ea typeface="ＭＳ Ｐゴシック" pitchFamily="34" charset="-128"/>
                        </a:rPr>
                        <a:t>Gutter og jenter i hovedrolle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4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200" b="0" i="0" u="none" strike="noStrike" cap="none" normalizeH="0" baseline="0" smtClean="0">
                          <a:ln>
                            <a:noFill/>
                          </a:ln>
                          <a:solidFill>
                            <a:srgbClr val="000000"/>
                          </a:solidFill>
                          <a:effectLst/>
                          <a:latin typeface="Calibri" pitchFamily="34" charset="0"/>
                          <a:ea typeface="ＭＳ Ｐゴシック" pitchFamily="34" charset="-128"/>
                        </a:rPr>
                        <a:t>Hovedperson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C"/>
                    </a:solidFill>
                  </a:tcPr>
                </a:tc>
              </a:tr>
              <a:tr h="444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200" b="0" i="0" u="none" strike="noStrike" cap="none" normalizeH="0" baseline="0" smtClean="0">
                          <a:ln>
                            <a:noFill/>
                          </a:ln>
                          <a:solidFill>
                            <a:srgbClr val="000000"/>
                          </a:solidFill>
                          <a:effectLst/>
                          <a:latin typeface="Calibri" pitchFamily="34" charset="0"/>
                          <a:ea typeface="ＭＳ Ｐゴシック" pitchFamily="34" charset="-128"/>
                        </a:rPr>
                        <a:t>Birolle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n-NO"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FE7"/>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3"/>
          <p:cNvSpPr>
            <a:spLocks noGrp="1"/>
          </p:cNvSpPr>
          <p:nvPr>
            <p:ph type="title"/>
          </p:nvPr>
        </p:nvSpPr>
        <p:spPr/>
        <p:txBody>
          <a:bodyPr/>
          <a:lstStyle/>
          <a:p>
            <a:pPr algn="ctr"/>
            <a:r>
              <a:rPr lang="nb-NO" sz="5400" smtClean="0">
                <a:latin typeface="Dax-Regular"/>
                <a:ea typeface="ＭＳ Ｐゴシック" pitchFamily="34" charset="-128"/>
              </a:rPr>
              <a:t>Hva er likestilling?</a:t>
            </a:r>
          </a:p>
        </p:txBody>
      </p:sp>
      <p:pic>
        <p:nvPicPr>
          <p:cNvPr id="4099" name="Plassholder for innhold 7" descr="gutt og jente.jpg"/>
          <p:cNvPicPr>
            <a:picLocks noGrp="1" noChangeAspect="1"/>
          </p:cNvPicPr>
          <p:nvPr>
            <p:ph sz="half" idx="2"/>
          </p:nvPr>
        </p:nvPicPr>
        <p:blipFill>
          <a:blip r:embed="rId3" cstate="print"/>
          <a:srcRect/>
          <a:stretch>
            <a:fillRect/>
          </a:stretch>
        </p:blipFill>
        <p:spPr>
          <a:xfrm>
            <a:off x="5794375" y="1968500"/>
            <a:ext cx="4360863" cy="4378325"/>
          </a:xfrm>
        </p:spPr>
      </p:pic>
      <p:pic>
        <p:nvPicPr>
          <p:cNvPr id="4100" name="Bilde 8" descr="klasseb_70.jpg"/>
          <p:cNvPicPr>
            <a:picLocks noChangeAspect="1"/>
          </p:cNvPicPr>
          <p:nvPr/>
        </p:nvPicPr>
        <p:blipFill>
          <a:blip r:embed="rId4" cstate="print"/>
          <a:srcRect/>
          <a:stretch>
            <a:fillRect/>
          </a:stretch>
        </p:blipFill>
        <p:spPr bwMode="auto">
          <a:xfrm>
            <a:off x="1711325" y="1922463"/>
            <a:ext cx="3960813" cy="4440237"/>
          </a:xfrm>
          <a:prstGeom prst="rect">
            <a:avLst/>
          </a:prstGeom>
          <a:noFill/>
          <a:ln w="9525">
            <a:noFill/>
            <a:miter lim="800000"/>
            <a:headEnd/>
            <a:tailEnd/>
          </a:ln>
        </p:spPr>
      </p:pic>
      <p:sp>
        <p:nvSpPr>
          <p:cNvPr id="4101" name="Plassholder for innhold 9"/>
          <p:cNvSpPr>
            <a:spLocks noGrp="1"/>
          </p:cNvSpPr>
          <p:nvPr>
            <p:ph sz="half" idx="1"/>
          </p:nvPr>
        </p:nvSpPr>
        <p:spPr>
          <a:xfrm>
            <a:off x="1763713" y="1751013"/>
            <a:ext cx="4079875" cy="4606925"/>
          </a:xfrm>
        </p:spPr>
        <p:txBody>
          <a:bodyPr/>
          <a:lstStyle/>
          <a:p>
            <a:pPr>
              <a:buFontTx/>
              <a:buNone/>
            </a:pPr>
            <a:endParaRPr lang="nn-NO" dirty="0" smtClean="0">
              <a:latin typeface="Dax-Regular"/>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ytte"/>
          <p:cNvPicPr>
            <a:picLocks noChangeAspect="1" noChangeArrowheads="1"/>
          </p:cNvPicPr>
          <p:nvPr/>
        </p:nvPicPr>
        <p:blipFill>
          <a:blip r:embed="rId3" cstate="print"/>
          <a:srcRect/>
          <a:stretch>
            <a:fillRect/>
          </a:stretch>
        </p:blipFill>
        <p:spPr bwMode="auto">
          <a:xfrm>
            <a:off x="1730188" y="439271"/>
            <a:ext cx="8435788" cy="58449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 med likestillingsprosjekter</a:t>
            </a:r>
            <a:endParaRPr lang="nb-NO" dirty="0"/>
          </a:p>
        </p:txBody>
      </p:sp>
      <p:sp>
        <p:nvSpPr>
          <p:cNvPr id="3" name="Plassholder for innhold 2"/>
          <p:cNvSpPr>
            <a:spLocks noGrp="1"/>
          </p:cNvSpPr>
          <p:nvPr>
            <p:ph idx="1"/>
          </p:nvPr>
        </p:nvSpPr>
        <p:spPr/>
        <p:txBody>
          <a:bodyPr/>
          <a:lstStyle/>
          <a:p>
            <a:r>
              <a:rPr lang="nb-NO" dirty="0" smtClean="0"/>
              <a:t>Bedre kvaliteten på tjenestetilbudet</a:t>
            </a:r>
          </a:p>
          <a:p>
            <a:r>
              <a:rPr lang="nb-NO" dirty="0" smtClean="0"/>
              <a:t>Heve kunnskapsnivået om likestilling og likeverd</a:t>
            </a:r>
          </a:p>
          <a:p>
            <a:r>
              <a:rPr lang="nb-NO" dirty="0" smtClean="0"/>
              <a:t>Likestilling - integrert del av pedagogikken</a:t>
            </a:r>
          </a:p>
          <a:p>
            <a:r>
              <a:rPr lang="nb-NO" dirty="0" smtClean="0"/>
              <a:t>Refleksjon</a:t>
            </a:r>
          </a:p>
          <a:p>
            <a:r>
              <a:rPr lang="nb-NO" dirty="0" smtClean="0"/>
              <a:t>Hele personalet involveres</a:t>
            </a:r>
          </a:p>
          <a:p>
            <a:r>
              <a:rPr lang="nb-NO" dirty="0" smtClean="0"/>
              <a:t>Foreldre </a:t>
            </a:r>
          </a:p>
          <a:p>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likeverd?</a:t>
            </a:r>
            <a:endParaRPr lang="nb-NO" dirty="0"/>
          </a:p>
        </p:txBody>
      </p:sp>
      <p:sp>
        <p:nvSpPr>
          <p:cNvPr id="3" name="Plassholder for innhold 2"/>
          <p:cNvSpPr>
            <a:spLocks noGrp="1"/>
          </p:cNvSpPr>
          <p:nvPr>
            <p:ph idx="1"/>
          </p:nvPr>
        </p:nvSpPr>
        <p:spPr/>
        <p:txBody>
          <a:bodyPr/>
          <a:lstStyle/>
          <a:p>
            <a:endParaRPr lang="nn-NO" dirty="0" smtClean="0">
              <a:latin typeface="Dax-Regular"/>
              <a:ea typeface="ＭＳ Ｐゴシック" pitchFamily="34" charset="-128"/>
            </a:endParaRPr>
          </a:p>
          <a:p>
            <a:endParaRPr lang="nn-NO" dirty="0" smtClean="0">
              <a:latin typeface="Dax-Regular"/>
              <a:ea typeface="ＭＳ Ｐゴシック" pitchFamily="34" charset="-128"/>
            </a:endParaRPr>
          </a:p>
          <a:p>
            <a:endParaRPr lang="nb-NO" dirty="0"/>
          </a:p>
        </p:txBody>
      </p:sp>
      <p:pic>
        <p:nvPicPr>
          <p:cNvPr id="4" name="Picture 2"/>
          <p:cNvPicPr>
            <a:picLocks noChangeAspect="1" noChangeArrowheads="1"/>
          </p:cNvPicPr>
          <p:nvPr/>
        </p:nvPicPr>
        <p:blipFill>
          <a:blip r:embed="rId3" cstate="print"/>
          <a:srcRect/>
          <a:stretch>
            <a:fillRect/>
          </a:stretch>
        </p:blipFill>
        <p:spPr bwMode="auto">
          <a:xfrm>
            <a:off x="2647950" y="1754188"/>
            <a:ext cx="6108700"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p:txBody>
          <a:bodyPr/>
          <a:lstStyle/>
          <a:p>
            <a:r>
              <a:rPr lang="nb-NO" sz="3600" dirty="0" smtClean="0">
                <a:latin typeface="Dax-Regular" charset="0"/>
                <a:ea typeface="ＭＳ Ｐゴシック" pitchFamily="34" charset="-128"/>
              </a:rPr>
              <a:t>	</a:t>
            </a:r>
          </a:p>
        </p:txBody>
      </p:sp>
      <p:pic>
        <p:nvPicPr>
          <p:cNvPr id="13315" name="Plassholder for innhold 3" descr="DADINSKIRTX400.jpg"/>
          <p:cNvPicPr>
            <a:picLocks noGrp="1" noChangeAspect="1"/>
          </p:cNvPicPr>
          <p:nvPr>
            <p:ph idx="1"/>
          </p:nvPr>
        </p:nvPicPr>
        <p:blipFill>
          <a:blip r:embed="rId3" cstate="print"/>
          <a:srcRect/>
          <a:stretch>
            <a:fillRect/>
          </a:stretch>
        </p:blipFill>
        <p:spPr>
          <a:xfrm>
            <a:off x="1752632" y="1701284"/>
            <a:ext cx="7808989" cy="4935824"/>
          </a:xfrm>
        </p:spPr>
      </p:pic>
      <p:pic>
        <p:nvPicPr>
          <p:cNvPr id="13316" name="Plassholder for innhold 3" descr="DADINSKIRTX400.jpg"/>
          <p:cNvPicPr>
            <a:picLocks noChangeAspect="1"/>
          </p:cNvPicPr>
          <p:nvPr/>
        </p:nvPicPr>
        <p:blipFill>
          <a:blip r:embed="rId3" cstate="print"/>
          <a:srcRect/>
          <a:stretch>
            <a:fillRect/>
          </a:stretch>
        </p:blipFill>
        <p:spPr bwMode="auto">
          <a:xfrm>
            <a:off x="1798046" y="1880028"/>
            <a:ext cx="7754609" cy="4689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Noe </a:t>
            </a:r>
            <a:r>
              <a:rPr lang="nb-NO" dirty="0" smtClean="0"/>
              <a:t>har skjedd </a:t>
            </a:r>
            <a:r>
              <a:rPr lang="nb-NO" dirty="0" smtClean="0"/>
              <a:t>siden </a:t>
            </a:r>
            <a:r>
              <a:rPr lang="nb-NO" dirty="0" smtClean="0"/>
              <a:t/>
            </a:r>
            <a:br>
              <a:rPr lang="nb-NO" dirty="0" smtClean="0"/>
            </a:br>
            <a:r>
              <a:rPr lang="nb-NO" dirty="0" smtClean="0"/>
              <a:t>80 </a:t>
            </a:r>
            <a:r>
              <a:rPr lang="nb-NO" dirty="0" smtClean="0"/>
              <a:t>- tallet</a:t>
            </a:r>
            <a:endParaRPr lang="nb-NO" dirty="0"/>
          </a:p>
        </p:txBody>
      </p:sp>
      <p:pic>
        <p:nvPicPr>
          <p:cNvPr id="6" name="Plassholder for innhold 5" descr="lego-star-wars-the-malevolence.jpg"/>
          <p:cNvPicPr>
            <a:picLocks noGrp="1" noChangeAspect="1"/>
          </p:cNvPicPr>
          <p:nvPr>
            <p:ph sz="half" idx="2"/>
          </p:nvPr>
        </p:nvPicPr>
        <p:blipFill>
          <a:blip r:embed="rId3" cstate="print"/>
          <a:stretch>
            <a:fillRect/>
          </a:stretch>
        </p:blipFill>
        <p:spPr>
          <a:xfrm>
            <a:off x="6986587" y="4140200"/>
            <a:ext cx="1990725" cy="2074333"/>
          </a:xfrm>
        </p:spPr>
      </p:pic>
      <p:pic>
        <p:nvPicPr>
          <p:cNvPr id="5" name="Picture 7"/>
          <p:cNvPicPr>
            <a:picLocks noGrp="1" noChangeAspect="1" noChangeArrowheads="1"/>
          </p:cNvPicPr>
          <p:nvPr>
            <p:ph sz="half" idx="1"/>
          </p:nvPr>
        </p:nvPicPr>
        <p:blipFill>
          <a:blip r:embed="rId4" cstate="print"/>
          <a:srcRect/>
          <a:stretch>
            <a:fillRect/>
          </a:stretch>
        </p:blipFill>
        <p:spPr bwMode="auto">
          <a:xfrm>
            <a:off x="2223702" y="1763713"/>
            <a:ext cx="3466283" cy="4630737"/>
          </a:xfrm>
          <a:prstGeom prst="rect">
            <a:avLst/>
          </a:prstGeom>
          <a:noFill/>
          <a:ln w="9525">
            <a:noFill/>
            <a:miter lim="800000"/>
            <a:headEnd/>
            <a:tailEnd/>
          </a:ln>
        </p:spPr>
      </p:pic>
      <p:pic>
        <p:nvPicPr>
          <p:cNvPr id="13314" name="Picture 2" descr="http://www.adressa.no/incoming/article3818099.ece/ALTERNATES/w980-default/lego.jpg"/>
          <p:cNvPicPr>
            <a:picLocks noChangeAspect="1" noChangeArrowheads="1"/>
          </p:cNvPicPr>
          <p:nvPr/>
        </p:nvPicPr>
        <p:blipFill>
          <a:blip r:embed="rId5" cstate="print"/>
          <a:srcRect/>
          <a:stretch>
            <a:fillRect/>
          </a:stretch>
        </p:blipFill>
        <p:spPr bwMode="auto">
          <a:xfrm>
            <a:off x="5977468" y="1718732"/>
            <a:ext cx="3911600" cy="19727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smtClean="0">
                <a:latin typeface="Dax-Regular"/>
                <a:ea typeface="ＭＳ Ｐゴシック" pitchFamily="34" charset="-128"/>
              </a:rPr>
              <a:t/>
            </a:r>
            <a:br>
              <a:rPr lang="nb-NO" sz="2800" dirty="0" smtClean="0">
                <a:latin typeface="Dax-Regular"/>
                <a:ea typeface="ＭＳ Ｐゴシック" pitchFamily="34" charset="-128"/>
              </a:rPr>
            </a:br>
            <a:r>
              <a:rPr lang="nb-NO" sz="2800" dirty="0" smtClean="0">
                <a:latin typeface="Dax-Regular"/>
                <a:ea typeface="ＭＳ Ｐゴシック" pitchFamily="34" charset="-128"/>
              </a:rPr>
              <a:t>			</a:t>
            </a:r>
            <a:r>
              <a:rPr lang="nb-NO" sz="3200" dirty="0" smtClean="0">
                <a:latin typeface="Dax-Regular"/>
                <a:ea typeface="ＭＳ Ｐゴシック" pitchFamily="34" charset="-128"/>
              </a:rPr>
              <a:t/>
            </a:r>
            <a:br>
              <a:rPr lang="nb-NO" sz="3200" dirty="0" smtClean="0">
                <a:latin typeface="Dax-Regular"/>
                <a:ea typeface="ＭＳ Ｐゴシック" pitchFamily="34" charset="-128"/>
              </a:rPr>
            </a:br>
            <a:r>
              <a:rPr lang="nb-NO" sz="4000" dirty="0" smtClean="0">
                <a:latin typeface="Dax-Regular"/>
                <a:ea typeface="ＭＳ Ｐゴシック" pitchFamily="34" charset="-128"/>
              </a:rPr>
              <a:t>Systematiske forskjeller </a:t>
            </a:r>
            <a:r>
              <a:rPr lang="nb-NO" sz="4000" dirty="0" smtClean="0">
                <a:solidFill>
                  <a:schemeClr val="tx1"/>
                </a:solidFill>
                <a:latin typeface="Dax-Regular"/>
                <a:ea typeface="ＭＳ Ｐゴシック" pitchFamily="34" charset="-128"/>
              </a:rPr>
              <a:t/>
            </a:r>
            <a:br>
              <a:rPr lang="nb-NO" sz="4000" dirty="0" smtClean="0">
                <a:solidFill>
                  <a:schemeClr val="tx1"/>
                </a:solidFill>
                <a:latin typeface="Dax-Regular"/>
                <a:ea typeface="ＭＳ Ｐゴシック" pitchFamily="34" charset="-128"/>
              </a:rPr>
            </a:br>
            <a:endParaRPr lang="nb-NO" sz="4000" dirty="0"/>
          </a:p>
        </p:txBody>
      </p:sp>
      <p:sp>
        <p:nvSpPr>
          <p:cNvPr id="3" name="Plassholder for innhold 2"/>
          <p:cNvSpPr>
            <a:spLocks noGrp="1"/>
          </p:cNvSpPr>
          <p:nvPr>
            <p:ph idx="1"/>
          </p:nvPr>
        </p:nvSpPr>
        <p:spPr/>
        <p:txBody>
          <a:bodyPr/>
          <a:lstStyle/>
          <a:p>
            <a:r>
              <a:rPr lang="nb-NO" b="1" dirty="0" smtClean="0">
                <a:latin typeface="Calibri" pitchFamily="34" charset="0"/>
                <a:ea typeface="ＭＳ Ｐゴシック" pitchFamily="34" charset="-128"/>
              </a:rPr>
              <a:t>6- 12 år – 2 </a:t>
            </a:r>
            <a:r>
              <a:rPr lang="nb-NO" b="1" dirty="0" smtClean="0">
                <a:latin typeface="Calibri" pitchFamily="34" charset="0"/>
                <a:ea typeface="ＭＳ Ｐゴシック" pitchFamily="34" charset="-128"/>
              </a:rPr>
              <a:t>av </a:t>
            </a:r>
            <a:r>
              <a:rPr lang="nb-NO" b="1" dirty="0" smtClean="0">
                <a:latin typeface="Calibri" pitchFamily="34" charset="0"/>
                <a:ea typeface="ＭＳ Ｐゴシック" pitchFamily="34" charset="-128"/>
              </a:rPr>
              <a:t>3 med psykiatrisk diagnose - gutter</a:t>
            </a:r>
          </a:p>
          <a:p>
            <a:r>
              <a:rPr lang="nb-NO" b="1" dirty="0" smtClean="0">
                <a:latin typeface="Calibri" pitchFamily="34" charset="0"/>
                <a:ea typeface="ＭＳ Ｐゴシック" pitchFamily="34" charset="-128"/>
              </a:rPr>
              <a:t>Fra 12 år  - 2 av 3 med psykiske lidelser - jenter</a:t>
            </a:r>
          </a:p>
          <a:p>
            <a:r>
              <a:rPr lang="nb-NO" b="1" dirty="0" smtClean="0">
                <a:latin typeface="Calibri" pitchFamily="34" charset="0"/>
                <a:ea typeface="ＭＳ Ｐゴシック" pitchFamily="34" charset="-128"/>
              </a:rPr>
              <a:t>Kvinner tjener i gjennomsnitt 85 prosent av menns timelønn</a:t>
            </a:r>
          </a:p>
          <a:p>
            <a:r>
              <a:rPr lang="nb-NO" b="1" dirty="0" smtClean="0">
                <a:latin typeface="Calibri" pitchFamily="34" charset="0"/>
                <a:ea typeface="ＭＳ Ｐゴシック" pitchFamily="34" charset="-128"/>
              </a:rPr>
              <a:t>Menn </a:t>
            </a:r>
            <a:r>
              <a:rPr lang="nb-NO" b="1" dirty="0" smtClean="0">
                <a:latin typeface="Calibri" pitchFamily="34" charset="0"/>
                <a:ea typeface="ＭＳ Ｐゴシック" pitchFamily="34" charset="-128"/>
              </a:rPr>
              <a:t>på topp og bunn</a:t>
            </a:r>
            <a:endParaRPr lang="nb-NO" b="1" dirty="0" smtClean="0">
              <a:latin typeface="Calibri" pitchFamily="34" charset="0"/>
              <a:ea typeface="ＭＳ Ｐゴシック" pitchFamily="34" charset="-128"/>
            </a:endParaRPr>
          </a:p>
          <a:p>
            <a:pPr>
              <a:buNone/>
            </a:pPr>
            <a:r>
              <a:rPr lang="nb-NO" b="1" dirty="0" smtClean="0">
                <a:latin typeface="Calibri" pitchFamily="34" charset="0"/>
                <a:ea typeface="ＭＳ Ｐゴシック" pitchFamily="34" charset="-128"/>
              </a:rPr>
              <a:t>	</a:t>
            </a:r>
            <a:r>
              <a:rPr lang="nb-NO" b="1" dirty="0" smtClean="0">
                <a:latin typeface="Calibri" pitchFamily="34" charset="0"/>
                <a:ea typeface="ＭＳ Ｐゴシック" pitchFamily="34" charset="-128"/>
              </a:rPr>
              <a:t> </a:t>
            </a:r>
            <a:endParaRPr lang="nb-NO" b="1" dirty="0" smtClean="0">
              <a:latin typeface="Calibri" pitchFamily="34" charset="0"/>
              <a:ea typeface="ＭＳ Ｐゴシック" pitchFamily="34" charset="-128"/>
            </a:endParaRPr>
          </a:p>
          <a:p>
            <a:pPr>
              <a:buFontTx/>
              <a:buNone/>
            </a:pPr>
            <a:endParaRPr lang="nb-NO" dirty="0" smtClean="0">
              <a:latin typeface="Dax-Regular"/>
              <a:ea typeface="ＭＳ Ｐゴシック" pitchFamily="34" charset="-128"/>
            </a:endParaRPr>
          </a:p>
          <a:p>
            <a:endParaRPr lang="nb-NO"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400" dirty="0" smtClean="0"/>
              <a:t> </a:t>
            </a:r>
            <a:r>
              <a:rPr lang="nb-NO" sz="3600" dirty="0" smtClean="0"/>
              <a:t>Anna 13 år har skrevet 10 bud </a:t>
            </a:r>
            <a:endParaRPr lang="nb-NO" sz="3600" dirty="0"/>
          </a:p>
        </p:txBody>
      </p:sp>
      <p:sp>
        <p:nvSpPr>
          <p:cNvPr id="3" name="Plassholder for innhold 2"/>
          <p:cNvSpPr>
            <a:spLocks noGrp="1"/>
          </p:cNvSpPr>
          <p:nvPr>
            <p:ph idx="1"/>
          </p:nvPr>
        </p:nvSpPr>
        <p:spPr/>
        <p:txBody>
          <a:bodyPr/>
          <a:lstStyle/>
          <a:p>
            <a:pPr marL="514350" indent="-514350">
              <a:buFontTx/>
              <a:buAutoNum type="arabicPeriod"/>
            </a:pPr>
            <a:r>
              <a:rPr lang="nb-NO" sz="2400" dirty="0" smtClean="0"/>
              <a:t>Vær deg selv</a:t>
            </a:r>
          </a:p>
          <a:p>
            <a:pPr marL="514350" indent="-514350">
              <a:buFontTx/>
              <a:buAutoNum type="arabicPeriod"/>
            </a:pPr>
            <a:r>
              <a:rPr lang="nb-NO" sz="2400" dirty="0" smtClean="0"/>
              <a:t>Vær perfekt</a:t>
            </a:r>
          </a:p>
          <a:p>
            <a:pPr marL="514350" indent="-514350">
              <a:buFontTx/>
              <a:buAutoNum type="arabicPeriod"/>
            </a:pPr>
            <a:r>
              <a:rPr lang="nb-NO" sz="2400" dirty="0" smtClean="0"/>
              <a:t>Alltid tenk på hva de andre jentene i klassa ville ha gjort</a:t>
            </a:r>
          </a:p>
          <a:p>
            <a:pPr marL="514350" indent="-514350">
              <a:buFontTx/>
              <a:buAutoNum type="arabicPeriod"/>
            </a:pPr>
            <a:r>
              <a:rPr lang="nb-NO" sz="2400" dirty="0" smtClean="0"/>
              <a:t>Du må alltid nå </a:t>
            </a:r>
            <a:r>
              <a:rPr lang="nb-NO" sz="2400" dirty="0" err="1" smtClean="0"/>
              <a:t>healthgold</a:t>
            </a:r>
            <a:r>
              <a:rPr lang="nb-NO" sz="2400" dirty="0" smtClean="0"/>
              <a:t> på </a:t>
            </a:r>
            <a:r>
              <a:rPr lang="nb-NO" sz="2400" dirty="0" err="1" smtClean="0"/>
              <a:t>Walk</a:t>
            </a:r>
            <a:r>
              <a:rPr lang="nb-NO" sz="2400" dirty="0" smtClean="0"/>
              <a:t> Mate</a:t>
            </a:r>
          </a:p>
          <a:p>
            <a:pPr marL="514350" indent="-514350">
              <a:buFontTx/>
              <a:buAutoNum type="arabicPeriod"/>
            </a:pPr>
            <a:r>
              <a:rPr lang="nb-NO" sz="2400" dirty="0" smtClean="0"/>
              <a:t>Spis sunt</a:t>
            </a:r>
          </a:p>
          <a:p>
            <a:pPr marL="514350" indent="-514350">
              <a:buFontTx/>
              <a:buAutoNum type="arabicPeriod"/>
            </a:pPr>
            <a:r>
              <a:rPr lang="nb-NO" sz="2400" dirty="0" smtClean="0"/>
              <a:t>Gjør leksene ordentlig</a:t>
            </a:r>
          </a:p>
          <a:p>
            <a:pPr marL="514350" indent="-514350">
              <a:buFontTx/>
              <a:buAutoNum type="arabicPeriod"/>
            </a:pPr>
            <a:r>
              <a:rPr lang="nb-NO" sz="2400" dirty="0" smtClean="0"/>
              <a:t>Ikke si så mye</a:t>
            </a:r>
          </a:p>
          <a:p>
            <a:pPr marL="514350" indent="-514350">
              <a:buFontTx/>
              <a:buAutoNum type="arabicPeriod"/>
            </a:pPr>
            <a:r>
              <a:rPr lang="nb-NO" sz="2400" dirty="0" smtClean="0"/>
              <a:t>Vær fin på håret og bruk sminke</a:t>
            </a:r>
          </a:p>
          <a:p>
            <a:pPr marL="514350" indent="-514350">
              <a:buFontTx/>
              <a:buAutoNum type="arabicPeriod"/>
            </a:pPr>
            <a:r>
              <a:rPr lang="nb-NO" sz="2400" dirty="0" smtClean="0"/>
              <a:t>Vær så mye sammen med venner som mulig</a:t>
            </a:r>
          </a:p>
          <a:p>
            <a:pPr marL="514350" indent="-514350">
              <a:buFontTx/>
              <a:buAutoNum type="arabicPeriod"/>
            </a:pPr>
            <a:r>
              <a:rPr lang="nb-NO" sz="2400" dirty="0" smtClean="0"/>
              <a:t>Om morgenen si til deg selv at både du og dagen er perfekt</a:t>
            </a:r>
          </a:p>
          <a:p>
            <a:endParaRPr lang="nb-NO"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2011363" y="303214"/>
            <a:ext cx="7907337" cy="889966"/>
          </a:xfrm>
        </p:spPr>
        <p:txBody>
          <a:bodyPr/>
          <a:lstStyle/>
          <a:p>
            <a:r>
              <a:rPr lang="nb-NO" dirty="0" smtClean="0">
                <a:latin typeface="Calibri" pitchFamily="34" charset="0"/>
              </a:rPr>
              <a:t>Sentrale føringer</a:t>
            </a:r>
            <a:endParaRPr lang="nb-NO" dirty="0">
              <a:latin typeface="Calibri" pitchFamily="34" charset="0"/>
            </a:endParaRPr>
          </a:p>
        </p:txBody>
      </p:sp>
      <p:sp>
        <p:nvSpPr>
          <p:cNvPr id="364547" name="Rectangle 3"/>
          <p:cNvSpPr>
            <a:spLocks noGrp="1" noChangeArrowheads="1"/>
          </p:cNvSpPr>
          <p:nvPr>
            <p:ph type="body" idx="1"/>
          </p:nvPr>
        </p:nvSpPr>
        <p:spPr>
          <a:xfrm>
            <a:off x="2020888" y="1728439"/>
            <a:ext cx="7897812" cy="4666011"/>
          </a:xfrm>
        </p:spPr>
        <p:txBody>
          <a:bodyPr/>
          <a:lstStyle/>
          <a:p>
            <a:r>
              <a:rPr lang="nb-NO" sz="3600" dirty="0" smtClean="0"/>
              <a:t>Lov om barnehager</a:t>
            </a:r>
          </a:p>
          <a:p>
            <a:r>
              <a:rPr lang="nb-NO" sz="3600" dirty="0" smtClean="0"/>
              <a:t>Rammeplanen</a:t>
            </a:r>
          </a:p>
          <a:p>
            <a:r>
              <a:rPr lang="nb-NO" sz="3600" dirty="0" smtClean="0"/>
              <a:t>Handlingsplanen for likestilling</a:t>
            </a:r>
          </a:p>
          <a:p>
            <a:endParaRPr lang="nb-NO" dirty="0" smtClean="0"/>
          </a:p>
          <a:p>
            <a:pPr>
              <a:buNone/>
            </a:pPr>
            <a:endParaRPr lang="nb-NO" dirty="0" smtClean="0"/>
          </a:p>
          <a:p>
            <a:pPr>
              <a:buNone/>
            </a:pPr>
            <a:endParaRPr lang="nb-NO" dirty="0" smtClean="0"/>
          </a:p>
          <a:p>
            <a:pPr>
              <a:buNone/>
            </a:pPr>
            <a:endParaRPr lang="nb-NO" dirty="0" smtClean="0"/>
          </a:p>
          <a:p>
            <a:pPr>
              <a:buNone/>
            </a:pPr>
            <a:endParaRPr lang="nn-NO"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l-PowerPoint-Likstillingssenteret">
  <a:themeElements>
    <a:clrScheme name="ppt_Likestillingssenteret_1011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t_Likestillingssenteret_101108">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n-GB" sz="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t_Likestillingssenteret_1011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_Likestillingssenteret_1011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_Likestillingssenteret_1011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_Likestillingssenteret_1011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_Likestillingssenteret_1011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_Likestillingssenteret_1011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_Likestillingssenteret_1011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Mal-PowerPoint-Likstillingssenteret</Template>
  <TotalTime>787</TotalTime>
  <Words>3680</Words>
  <Application>Microsoft Office PowerPoint</Application>
  <PresentationFormat>Egendefinert</PresentationFormat>
  <Paragraphs>448</Paragraphs>
  <Slides>31</Slides>
  <Notes>28</Notes>
  <HiddenSlides>0</HiddenSlides>
  <MMClips>0</MMClips>
  <ScaleCrop>false</ScaleCrop>
  <HeadingPairs>
    <vt:vector size="4" baseType="variant">
      <vt:variant>
        <vt:lpstr>Tema</vt:lpstr>
      </vt:variant>
      <vt:variant>
        <vt:i4>1</vt:i4>
      </vt:variant>
      <vt:variant>
        <vt:lpstr>Lysbildetitler</vt:lpstr>
      </vt:variant>
      <vt:variant>
        <vt:i4>31</vt:i4>
      </vt:variant>
    </vt:vector>
  </HeadingPairs>
  <TitlesOfParts>
    <vt:vector size="32" baseType="lpstr">
      <vt:lpstr>Mal-PowerPoint-Likstillingssenteret</vt:lpstr>
      <vt:lpstr>  Prinsesse eller pirat – et fritt valg!</vt:lpstr>
      <vt:lpstr> Hva blir det …? </vt:lpstr>
      <vt:lpstr>Hva er likestilling?</vt:lpstr>
      <vt:lpstr>Hva er likeverd?</vt:lpstr>
      <vt:lpstr> </vt:lpstr>
      <vt:lpstr>Noe har skjedd siden  80 - tallet</vt:lpstr>
      <vt:lpstr>     Systematiske forskjeller  </vt:lpstr>
      <vt:lpstr> Anna 13 år har skrevet 10 bud </vt:lpstr>
      <vt:lpstr>Sentrale føringer</vt:lpstr>
      <vt:lpstr>Lov om barnehager § 1 Formål  </vt:lpstr>
      <vt:lpstr>Rammeplanen  -  likestilling </vt:lpstr>
      <vt:lpstr>Temahefte rammeplanen KD</vt:lpstr>
      <vt:lpstr>Temahefte rammeplanen KD</vt:lpstr>
      <vt:lpstr>Lysbilde 14</vt:lpstr>
      <vt:lpstr>Hvorfor jobbe med likestilling og likeverd i barnehagen?</vt:lpstr>
      <vt:lpstr>Hvordan arbeide med likestilling og likeverd?</vt:lpstr>
      <vt:lpstr>Veileder likestilt pedagogisk praksis</vt:lpstr>
      <vt:lpstr>Steg 1 Begynn med deg selv</vt:lpstr>
      <vt:lpstr> Praksisfortellinger –  refleksjon</vt:lpstr>
      <vt:lpstr>Verdispill - voksenkort</vt:lpstr>
      <vt:lpstr>Steg 2. Involver barna</vt:lpstr>
      <vt:lpstr>Verdispill - barnekort</vt:lpstr>
      <vt:lpstr>Steg 3. Involver foreldre</vt:lpstr>
      <vt:lpstr>Steg 4. Utviklingsarbeid i barnehager</vt:lpstr>
      <vt:lpstr>Metoder</vt:lpstr>
      <vt:lpstr>Eksempel på observasjon </vt:lpstr>
      <vt:lpstr>Observasjonsskjema </vt:lpstr>
      <vt:lpstr>Hva fant de ut?</vt:lpstr>
      <vt:lpstr>Kartlegging av litteratur, filmer eller barneprogram</vt:lpstr>
      <vt:lpstr>Lysbilde 30</vt:lpstr>
      <vt:lpstr>Mål med likestillingsprosjekter</vt:lpstr>
    </vt:vector>
  </TitlesOfParts>
  <Company>KvU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Olav Skipnes</dc:creator>
  <cp:lastModifiedBy>Nina Johannesen</cp:lastModifiedBy>
  <cp:revision>80</cp:revision>
  <cp:lastPrinted>2003-11-05T13:01:31Z</cp:lastPrinted>
  <dcterms:created xsi:type="dcterms:W3CDTF">2011-04-13T09:39:33Z</dcterms:created>
  <dcterms:modified xsi:type="dcterms:W3CDTF">2013-11-05T21:26:43Z</dcterms:modified>
</cp:coreProperties>
</file>