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216D-90E4-483D-8FCC-84574F0F1BDB}" type="datetimeFigureOut">
              <a:rPr lang="nb-NO" smtClean="0"/>
              <a:t>28.03.2014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B9C1-4497-45EB-BD20-6239CDD825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325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216D-90E4-483D-8FCC-84574F0F1BDB}" type="datetimeFigureOut">
              <a:rPr lang="nb-NO" smtClean="0"/>
              <a:t>28.03.2014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B9C1-4497-45EB-BD20-6239CDD825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509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216D-90E4-483D-8FCC-84574F0F1BDB}" type="datetimeFigureOut">
              <a:rPr lang="nb-NO" smtClean="0"/>
              <a:t>28.03.2014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B9C1-4497-45EB-BD20-6239CDD825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026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216D-90E4-483D-8FCC-84574F0F1BDB}" type="datetimeFigureOut">
              <a:rPr lang="nb-NO" smtClean="0"/>
              <a:t>28.03.2014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B9C1-4497-45EB-BD20-6239CDD825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037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216D-90E4-483D-8FCC-84574F0F1BDB}" type="datetimeFigureOut">
              <a:rPr lang="nb-NO" smtClean="0"/>
              <a:t>28.03.2014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B9C1-4497-45EB-BD20-6239CDD825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839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216D-90E4-483D-8FCC-84574F0F1BDB}" type="datetimeFigureOut">
              <a:rPr lang="nb-NO" smtClean="0"/>
              <a:t>28.03.2014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B9C1-4497-45EB-BD20-6239CDD825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599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216D-90E4-483D-8FCC-84574F0F1BDB}" type="datetimeFigureOut">
              <a:rPr lang="nb-NO" smtClean="0"/>
              <a:t>28.03.2014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B9C1-4497-45EB-BD20-6239CDD825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126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216D-90E4-483D-8FCC-84574F0F1BDB}" type="datetimeFigureOut">
              <a:rPr lang="nb-NO" smtClean="0"/>
              <a:t>28.03.2014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B9C1-4497-45EB-BD20-6239CDD825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733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216D-90E4-483D-8FCC-84574F0F1BDB}" type="datetimeFigureOut">
              <a:rPr lang="nb-NO" smtClean="0"/>
              <a:t>28.03.2014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B9C1-4497-45EB-BD20-6239CDD825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196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216D-90E4-483D-8FCC-84574F0F1BDB}" type="datetimeFigureOut">
              <a:rPr lang="nb-NO" smtClean="0"/>
              <a:t>28.03.2014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B9C1-4497-45EB-BD20-6239CDD825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604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216D-90E4-483D-8FCC-84574F0F1BDB}" type="datetimeFigureOut">
              <a:rPr lang="nb-NO" smtClean="0"/>
              <a:t>28.03.2014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B9C1-4497-45EB-BD20-6239CDD825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762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2216D-90E4-483D-8FCC-84574F0F1BDB}" type="datetimeFigureOut">
              <a:rPr lang="nb-NO" smtClean="0"/>
              <a:t>28.03.2014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7B9C1-4497-45EB-BD20-6239CDD825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457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Velkommen til konferansen «Hvordan løfte Lillehammerregionens næringsliv mot år 2024?»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nb-NO" dirty="0" smtClean="0"/>
              <a:t>Spørsmål eller kommentarer underveis:</a:t>
            </a:r>
          </a:p>
          <a:p>
            <a:r>
              <a:rPr lang="nb-NO" dirty="0" err="1" smtClean="0"/>
              <a:t>Twitter</a:t>
            </a:r>
            <a:r>
              <a:rPr lang="nb-NO" dirty="0"/>
              <a:t>:</a:t>
            </a:r>
            <a:r>
              <a:rPr lang="nb-NO" dirty="0" smtClean="0"/>
              <a:t> #lhmr2024</a:t>
            </a:r>
          </a:p>
          <a:p>
            <a:r>
              <a:rPr lang="nb-NO" dirty="0" smtClean="0"/>
              <a:t>SMS: til nummer 917 69 937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47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Veiledningsapparatet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684784"/>
          </a:xfrm>
        </p:spPr>
        <p:txBody>
          <a:bodyPr>
            <a:normAutofit fontScale="92500" lnSpcReduction="10000"/>
          </a:bodyPr>
          <a:lstStyle/>
          <a:p>
            <a:r>
              <a:rPr lang="nb-NO" sz="2400" dirty="0" smtClean="0"/>
              <a:t>Hvorfor: Et riktig organisert næringsveiledningsapparat funksjonelt og institusjonelt, kan gjøre en stor forskjell.</a:t>
            </a:r>
          </a:p>
          <a:p>
            <a:r>
              <a:rPr lang="nb-NO" sz="2400" dirty="0" smtClean="0"/>
              <a:t>Mål: Lillehammer-regionen skal ha et næringsveiledningsapparat som kan være et effektivt virkemiddel for å stimulere til etableringer og vekst i eksisterende virksomheter.</a:t>
            </a:r>
          </a:p>
          <a:p>
            <a:endParaRPr lang="nb-NO" sz="2400" dirty="0"/>
          </a:p>
        </p:txBody>
      </p:sp>
      <p:sp>
        <p:nvSpPr>
          <p:cNvPr id="4" name="Ellipse 3"/>
          <p:cNvSpPr/>
          <p:nvPr/>
        </p:nvSpPr>
        <p:spPr>
          <a:xfrm>
            <a:off x="1043608" y="2996952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547664" y="299695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Hvordan opplever etablerere at vi møter deres behov i dag?</a:t>
            </a:r>
            <a:endParaRPr lang="nb-NO" dirty="0"/>
          </a:p>
        </p:txBody>
      </p:sp>
      <p:sp>
        <p:nvSpPr>
          <p:cNvPr id="6" name="Ellipse 5"/>
          <p:cNvSpPr/>
          <p:nvPr/>
        </p:nvSpPr>
        <p:spPr>
          <a:xfrm>
            <a:off x="1043608" y="3573016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619672" y="342900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Hvordan sikrer vi oss at veiledningsapparatet har et sterk fokus ikke bare mot nyetableringer, men også mot vekst i eksisterende virksomheter?</a:t>
            </a:r>
            <a:endParaRPr lang="nb-NO" dirty="0"/>
          </a:p>
        </p:txBody>
      </p:sp>
      <p:sp>
        <p:nvSpPr>
          <p:cNvPr id="8" name="Ellipse 7"/>
          <p:cNvSpPr/>
          <p:nvPr/>
        </p:nvSpPr>
        <p:spPr>
          <a:xfrm>
            <a:off x="1043608" y="4221088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3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619672" y="422108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Hvordan stimulerer vi veiledningsapparatet til å være utadrettede og offensive?</a:t>
            </a:r>
            <a:endParaRPr lang="nb-NO" dirty="0"/>
          </a:p>
        </p:txBody>
      </p:sp>
      <p:sp>
        <p:nvSpPr>
          <p:cNvPr id="10" name="Ellipse 9"/>
          <p:cNvSpPr/>
          <p:nvPr/>
        </p:nvSpPr>
        <p:spPr>
          <a:xfrm>
            <a:off x="1043608" y="4941168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4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47664" y="494116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 smtClean="0"/>
              <a:t>Hvordan kan veiledningsapparatet forenkels til å komme nærmere ”én dør”-strategien?</a:t>
            </a:r>
            <a:endParaRPr lang="nb-NO" dirty="0"/>
          </a:p>
        </p:txBody>
      </p:sp>
      <p:sp>
        <p:nvSpPr>
          <p:cNvPr id="12" name="Ellipse 11"/>
          <p:cNvSpPr/>
          <p:nvPr/>
        </p:nvSpPr>
        <p:spPr>
          <a:xfrm>
            <a:off x="1043608" y="5733256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5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1547664" y="566124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 smtClean="0"/>
              <a:t>Hvordan kan veiledningsapparatet i større grad inngå som en god samkjørt del av totalpakken for å gjøre </a:t>
            </a:r>
            <a:r>
              <a:rPr lang="nb-NO" smtClean="0"/>
              <a:t>Lillehammer-regionen næringsattraktiv?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866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4400" dirty="0" smtClean="0"/>
              <a:t>Spørsmål </a:t>
            </a:r>
            <a:r>
              <a:rPr lang="nb-NO" sz="4400" dirty="0"/>
              <a:t>eller kommentarer underveis: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4400" dirty="0" err="1"/>
              <a:t>Twitter</a:t>
            </a:r>
            <a:r>
              <a:rPr lang="nb-NO" sz="4400" dirty="0"/>
              <a:t>: #lhmr2024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4400" dirty="0"/>
              <a:t>SMS: til nummer 917 69 937</a:t>
            </a:r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5045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Idrettsbasert næringsliv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/>
          </a:bodyPr>
          <a:lstStyle/>
          <a:p>
            <a:r>
              <a:rPr lang="nb-NO" sz="2400" dirty="0" smtClean="0"/>
              <a:t>Hvorfor: utnytte den posisjonen og det utgangspunktet regionen har innen idrett til å skape arbeidsplasser og verdier</a:t>
            </a:r>
          </a:p>
          <a:p>
            <a:r>
              <a:rPr lang="nb-NO" sz="2400" dirty="0" smtClean="0"/>
              <a:t>Mål: Gjøre Lillehammerregionen kjent for sitt idrettsbaserte næringsliv</a:t>
            </a:r>
          </a:p>
          <a:p>
            <a:endParaRPr lang="nb-NO" sz="2400" dirty="0"/>
          </a:p>
        </p:txBody>
      </p:sp>
      <p:sp>
        <p:nvSpPr>
          <p:cNvPr id="4" name="Ellipse 3"/>
          <p:cNvSpPr/>
          <p:nvPr/>
        </p:nvSpPr>
        <p:spPr>
          <a:xfrm>
            <a:off x="1043608" y="3356992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547664" y="336628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Etablere en idrettsinkubator med internasjonal anerkjennelse</a:t>
            </a:r>
            <a:endParaRPr lang="nb-NO" dirty="0"/>
          </a:p>
        </p:txBody>
      </p:sp>
      <p:sp>
        <p:nvSpPr>
          <p:cNvPr id="6" name="Ellipse 5"/>
          <p:cNvSpPr/>
          <p:nvPr/>
        </p:nvSpPr>
        <p:spPr>
          <a:xfrm>
            <a:off x="1043608" y="3942348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547664" y="395164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Etablere et strategisk og langsiktig samarbeid med regioner i andre land</a:t>
            </a:r>
            <a:endParaRPr lang="nb-NO" dirty="0"/>
          </a:p>
        </p:txBody>
      </p:sp>
      <p:sp>
        <p:nvSpPr>
          <p:cNvPr id="8" name="Ellipse 7"/>
          <p:cNvSpPr/>
          <p:nvPr/>
        </p:nvSpPr>
        <p:spPr>
          <a:xfrm>
            <a:off x="1043608" y="4509120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3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547664" y="451841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Etablere et ARENA-program for sportsutstyrsprodusenter i Norge</a:t>
            </a:r>
            <a:endParaRPr lang="nb-NO" dirty="0"/>
          </a:p>
        </p:txBody>
      </p:sp>
      <p:sp>
        <p:nvSpPr>
          <p:cNvPr id="10" name="Ellipse 9"/>
          <p:cNvSpPr/>
          <p:nvPr/>
        </p:nvSpPr>
        <p:spPr>
          <a:xfrm>
            <a:off x="1043608" y="5085184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4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47664" y="510376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/>
              <a:t>Etablere Lillehammer Olympic Legacy Center</a:t>
            </a:r>
          </a:p>
        </p:txBody>
      </p:sp>
      <p:sp>
        <p:nvSpPr>
          <p:cNvPr id="12" name="Ellipse 11"/>
          <p:cNvSpPr/>
          <p:nvPr/>
        </p:nvSpPr>
        <p:spPr>
          <a:xfrm>
            <a:off x="1043608" y="5670540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5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1547664" y="559853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 smtClean="0"/>
              <a:t>Etablere en merkevareprofil for en overgripende satsing på idrettsbasert næringsliv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2843808" y="64533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SMS: 917 69 937 –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Twitter</a:t>
            </a:r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: #lhmr2024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85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nb-NO" dirty="0"/>
              <a:t>Film-, TV- og </a:t>
            </a:r>
            <a:r>
              <a:rPr lang="nb-NO" dirty="0" err="1" smtClean="0"/>
              <a:t>spillproduksjon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31640"/>
            <a:ext cx="8363272" cy="1977675"/>
          </a:xfrm>
        </p:spPr>
        <p:txBody>
          <a:bodyPr>
            <a:noAutofit/>
          </a:bodyPr>
          <a:lstStyle/>
          <a:p>
            <a:r>
              <a:rPr lang="nb-NO" sz="2200" b="1" dirty="0" smtClean="0"/>
              <a:t>Hvorfor</a:t>
            </a:r>
            <a:r>
              <a:rPr lang="nb-NO" sz="2200" dirty="0" smtClean="0"/>
              <a:t>: Innen </a:t>
            </a:r>
            <a:r>
              <a:rPr lang="nb-NO" sz="2200" dirty="0"/>
              <a:t>kulturfeltet er Film-, TV- og </a:t>
            </a:r>
            <a:r>
              <a:rPr lang="nb-NO" sz="2200" dirty="0" err="1" smtClean="0"/>
              <a:t>spillproduksjon</a:t>
            </a:r>
            <a:r>
              <a:rPr lang="nb-NO" sz="2200" dirty="0" smtClean="0"/>
              <a:t> blant </a:t>
            </a:r>
            <a:r>
              <a:rPr lang="nb-NO" sz="2200" dirty="0"/>
              <a:t>områdene som har størst interesse også i et </a:t>
            </a:r>
            <a:r>
              <a:rPr lang="nb-NO" sz="2200" dirty="0" smtClean="0"/>
              <a:t>næringsperspektiv</a:t>
            </a:r>
          </a:p>
          <a:p>
            <a:r>
              <a:rPr lang="nb-NO" sz="2200" b="1" dirty="0" smtClean="0"/>
              <a:t>Mål</a:t>
            </a:r>
            <a:r>
              <a:rPr lang="nb-NO" sz="2200" dirty="0" smtClean="0"/>
              <a:t>: Lillehammer-regionen </a:t>
            </a:r>
            <a:r>
              <a:rPr lang="nb-NO" sz="2200" dirty="0"/>
              <a:t>skal, gjennom samarbeid med aktører regionalt, nasjonalt og internasjonalt, bli en enda mer attraktiv og komplett region </a:t>
            </a:r>
            <a:r>
              <a:rPr lang="nb-NO" sz="2200" dirty="0" smtClean="0"/>
              <a:t>innen </a:t>
            </a:r>
            <a:r>
              <a:rPr lang="nb-NO" sz="2200" dirty="0"/>
              <a:t>film og TV og interaktive </a:t>
            </a:r>
            <a:r>
              <a:rPr lang="nb-NO" sz="2200" dirty="0" smtClean="0"/>
              <a:t>medier</a:t>
            </a:r>
            <a:r>
              <a:rPr lang="nb-NO" sz="2200" dirty="0"/>
              <a:t>.</a:t>
            </a:r>
          </a:p>
        </p:txBody>
      </p:sp>
      <p:sp>
        <p:nvSpPr>
          <p:cNvPr id="4" name="Ellipse 3"/>
          <p:cNvSpPr/>
          <p:nvPr/>
        </p:nvSpPr>
        <p:spPr>
          <a:xfrm>
            <a:off x="1043608" y="3547993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547664" y="341501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Videreutvikle dagens produksjonsmiljø for å sikre en bredde i kompetanse og produksjoner</a:t>
            </a:r>
          </a:p>
        </p:txBody>
      </p:sp>
      <p:sp>
        <p:nvSpPr>
          <p:cNvPr id="6" name="Ellipse 5"/>
          <p:cNvSpPr/>
          <p:nvPr/>
        </p:nvSpPr>
        <p:spPr>
          <a:xfrm>
            <a:off x="1043608" y="4214649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547664" y="4223941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Videreutvikle arbeidet med dramaproduksjoner for barn og unge </a:t>
            </a:r>
          </a:p>
        </p:txBody>
      </p:sp>
      <p:sp>
        <p:nvSpPr>
          <p:cNvPr id="8" name="Ellipse 7"/>
          <p:cNvSpPr/>
          <p:nvPr/>
        </p:nvSpPr>
        <p:spPr>
          <a:xfrm>
            <a:off x="1043608" y="4916145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3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547664" y="478316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Filmbransje og </a:t>
            </a:r>
            <a:r>
              <a:rPr lang="nb-NO" dirty="0"/>
              <a:t>spillbransje </a:t>
            </a:r>
            <a:r>
              <a:rPr lang="nb-NO" dirty="0" smtClean="0"/>
              <a:t>utvikling prosjekter for interaktive medier i samarbeid med og næringsliv, kulturinstitusjoner, skoleverket mv. </a:t>
            </a:r>
            <a:endParaRPr lang="nb-NO" dirty="0"/>
          </a:p>
        </p:txBody>
      </p:sp>
      <p:sp>
        <p:nvSpPr>
          <p:cNvPr id="10" name="Ellipse 9"/>
          <p:cNvSpPr/>
          <p:nvPr/>
        </p:nvSpPr>
        <p:spPr>
          <a:xfrm>
            <a:off x="1043608" y="5708233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4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47664" y="5592093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/>
              <a:t>Filmbransje og spillbransje skal utvikle interaktive prosjekter i samarbeid med og næringsliv, kulturinstitusjoner, skoleverket mv. 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2843808" y="64533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SMS: 917 69 937 –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Twitter</a:t>
            </a:r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: #lhmr2024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nb-NO" dirty="0" smtClean="0"/>
              <a:t>Reiseliv og opplevelser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2088232"/>
          </a:xfrm>
        </p:spPr>
        <p:txBody>
          <a:bodyPr>
            <a:normAutofit fontScale="77500" lnSpcReduction="20000"/>
          </a:bodyPr>
          <a:lstStyle/>
          <a:p>
            <a:r>
              <a:rPr lang="nb-NO" sz="2400" b="1" u="sng" dirty="0" smtClean="0"/>
              <a:t>Hvorfor</a:t>
            </a:r>
            <a:r>
              <a:rPr lang="nb-NO" sz="2400" dirty="0" smtClean="0"/>
              <a:t>: Dette er en av de største verdiskaperne i vår region og en næring med ytterligere potensiale for vekst både nasjonalt og internasjonalt. Et av de områdene der vi har kommet lengst </a:t>
            </a:r>
            <a:r>
              <a:rPr lang="nb-NO" sz="2400" dirty="0" err="1" smtClean="0"/>
              <a:t>ift</a:t>
            </a:r>
            <a:r>
              <a:rPr lang="nb-NO" sz="2400" dirty="0" smtClean="0"/>
              <a:t> å arbeide med utgangpunkt i klyngetankegang og triple </a:t>
            </a:r>
            <a:r>
              <a:rPr lang="nb-NO" sz="2400" dirty="0" err="1" smtClean="0"/>
              <a:t>helix</a:t>
            </a:r>
            <a:r>
              <a:rPr lang="nb-NO" sz="2400" dirty="0" smtClean="0"/>
              <a:t>.</a:t>
            </a:r>
          </a:p>
          <a:p>
            <a:endParaRPr lang="nb-NO" sz="2400" dirty="0" smtClean="0"/>
          </a:p>
          <a:p>
            <a:r>
              <a:rPr lang="nb-NO" sz="2400" b="1" u="sng" dirty="0" smtClean="0"/>
              <a:t>Mål:</a:t>
            </a:r>
            <a:r>
              <a:rPr lang="nb-NO" sz="2400" dirty="0" smtClean="0"/>
              <a:t> </a:t>
            </a:r>
            <a:r>
              <a:rPr lang="nb-NO" sz="2400" dirty="0"/>
              <a:t>Øke den regionale verdiskapingen fra reiseliv og opplevelsesnæringen gjennom helhetlig, langsiktig og målrettet arbeid med å </a:t>
            </a:r>
            <a:r>
              <a:rPr lang="nb-NO" sz="2400" i="1" dirty="0"/>
              <a:t>utvikle Lillehammer som Europas mest komplette region for </a:t>
            </a:r>
            <a:r>
              <a:rPr lang="nb-NO" sz="2400" i="1" dirty="0" smtClean="0"/>
              <a:t>opplevelser </a:t>
            </a:r>
            <a:r>
              <a:rPr lang="nb-NO" sz="2400" i="1" dirty="0"/>
              <a:t>og vintersport</a:t>
            </a:r>
            <a:r>
              <a:rPr lang="nb-NO" sz="2400" dirty="0"/>
              <a:t>. </a:t>
            </a:r>
          </a:p>
        </p:txBody>
      </p:sp>
      <p:sp>
        <p:nvSpPr>
          <p:cNvPr id="4" name="Ellipse 3"/>
          <p:cNvSpPr/>
          <p:nvPr/>
        </p:nvSpPr>
        <p:spPr>
          <a:xfrm>
            <a:off x="1043608" y="3356992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619672" y="322575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«Familieeventyret Lillehammer» - Norges beste helårs reisemål for barnefamilier </a:t>
            </a:r>
          </a:p>
          <a:p>
            <a:endParaRPr lang="nb-NO" dirty="0"/>
          </a:p>
        </p:txBody>
      </p:sp>
      <p:sp>
        <p:nvSpPr>
          <p:cNvPr id="6" name="Ellipse 5"/>
          <p:cNvSpPr/>
          <p:nvPr/>
        </p:nvSpPr>
        <p:spPr>
          <a:xfrm>
            <a:off x="1043608" y="3942348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626804" y="395164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Utvikle idrettsturisme i verdensklasse</a:t>
            </a:r>
          </a:p>
        </p:txBody>
      </p:sp>
      <p:sp>
        <p:nvSpPr>
          <p:cNvPr id="8" name="Ellipse 7"/>
          <p:cNvSpPr/>
          <p:nvPr/>
        </p:nvSpPr>
        <p:spPr>
          <a:xfrm>
            <a:off x="1043608" y="4509120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3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619672" y="450912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Styrke arrangementenes verdiskaping</a:t>
            </a:r>
          </a:p>
        </p:txBody>
      </p:sp>
      <p:sp>
        <p:nvSpPr>
          <p:cNvPr id="10" name="Ellipse 9"/>
          <p:cNvSpPr/>
          <p:nvPr/>
        </p:nvSpPr>
        <p:spPr>
          <a:xfrm>
            <a:off x="1043608" y="5085184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4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619672" y="508518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«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/>
              <a:t>Norway» - Internasjonale rundreiser sommerstid</a:t>
            </a:r>
          </a:p>
        </p:txBody>
      </p:sp>
      <p:sp>
        <p:nvSpPr>
          <p:cNvPr id="12" name="Ellipse 11"/>
          <p:cNvSpPr/>
          <p:nvPr/>
        </p:nvSpPr>
        <p:spPr>
          <a:xfrm>
            <a:off x="1043608" y="5670540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5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1619672" y="568460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Øke den regionale verdiskapingen fra fritidsboligene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2843808" y="64533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SMS: 917 69 937 –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Twitter</a:t>
            </a:r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: #lhmr2024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 fontScale="92500"/>
          </a:bodyPr>
          <a:lstStyle/>
          <a:p>
            <a:r>
              <a:rPr lang="nb-NO" sz="2400" dirty="0" smtClean="0"/>
              <a:t>Hvorfor: Det er identifisert omtrent 750 arbeidsplasser innen IKT i regionen, og med Cyberforsvaret som spydspiss har regionen alle muligheter for å få til en betydelig vekstnæring i IKT</a:t>
            </a:r>
          </a:p>
          <a:p>
            <a:r>
              <a:rPr lang="nb-NO" sz="2400" dirty="0" smtClean="0"/>
              <a:t>Mål: 2000 arbeidsplasser i 2024 (fra dagens 750)</a:t>
            </a:r>
          </a:p>
          <a:p>
            <a:endParaRPr lang="nb-NO" sz="2400" dirty="0"/>
          </a:p>
        </p:txBody>
      </p:sp>
      <p:sp>
        <p:nvSpPr>
          <p:cNvPr id="4" name="Ellipse 3"/>
          <p:cNvSpPr/>
          <p:nvPr/>
        </p:nvSpPr>
        <p:spPr>
          <a:xfrm>
            <a:off x="1043608" y="3637473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547664" y="357301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Styrke Cyberforsvaret som internasjonal kompetanseorganisasjon og regional arbeidsgiver</a:t>
            </a:r>
          </a:p>
        </p:txBody>
      </p:sp>
      <p:sp>
        <p:nvSpPr>
          <p:cNvPr id="6" name="Ellipse 5"/>
          <p:cNvSpPr/>
          <p:nvPr/>
        </p:nvSpPr>
        <p:spPr>
          <a:xfrm>
            <a:off x="1043608" y="4222829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547664" y="4232121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Øke antallet offentlige IKT-arbeidsplasser i regionen</a:t>
            </a:r>
            <a:endParaRPr lang="nb-NO" dirty="0"/>
          </a:p>
        </p:txBody>
      </p:sp>
      <p:sp>
        <p:nvSpPr>
          <p:cNvPr id="8" name="Ellipse 7"/>
          <p:cNvSpPr/>
          <p:nvPr/>
        </p:nvSpPr>
        <p:spPr>
          <a:xfrm>
            <a:off x="1043608" y="4789601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3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547664" y="4798893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Tilrettelegge for å tiltrekke flere private IKT-arbeidsplasser</a:t>
            </a:r>
            <a:endParaRPr lang="nb-NO" dirty="0"/>
          </a:p>
        </p:txBody>
      </p:sp>
      <p:sp>
        <p:nvSpPr>
          <p:cNvPr id="10" name="Ellipse 9"/>
          <p:cNvSpPr/>
          <p:nvPr/>
        </p:nvSpPr>
        <p:spPr>
          <a:xfrm>
            <a:off x="1043608" y="5365665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4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47664" y="5384249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Skape organisk </a:t>
            </a:r>
            <a:r>
              <a:rPr lang="nb-NO" dirty="0"/>
              <a:t>vekst i nyetablerte og eksisterende bedrifter</a:t>
            </a:r>
            <a:endParaRPr lang="nb-NO" i="1" dirty="0"/>
          </a:p>
        </p:txBody>
      </p:sp>
      <p:sp>
        <p:nvSpPr>
          <p:cNvPr id="12" name="Ellipse 11"/>
          <p:cNvSpPr/>
          <p:nvPr/>
        </p:nvSpPr>
        <p:spPr>
          <a:xfrm>
            <a:off x="1043608" y="5951021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5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1547664" y="598250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/>
              <a:t>Opprettelse av nasjonal CSIRT for kommunal sektor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2843808" y="64533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SMS: 917 69 937 –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Twitter</a:t>
            </a:r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: #lhmr2024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0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Råvareforedlingssektoren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684784"/>
          </a:xfrm>
        </p:spPr>
        <p:txBody>
          <a:bodyPr>
            <a:normAutofit/>
          </a:bodyPr>
          <a:lstStyle/>
          <a:p>
            <a:r>
              <a:rPr lang="nb-NO" sz="2400" dirty="0" smtClean="0"/>
              <a:t>Hvorfor: Regionen har tross flere sterke innovative </a:t>
            </a:r>
            <a:r>
              <a:rPr lang="nb-NO" sz="2400" dirty="0" err="1" smtClean="0"/>
              <a:t>videreforedlere</a:t>
            </a:r>
            <a:r>
              <a:rPr lang="nb-NO" sz="2400" dirty="0" smtClean="0"/>
              <a:t>, et potensial for mer.</a:t>
            </a:r>
          </a:p>
          <a:p>
            <a:r>
              <a:rPr lang="nb-NO" sz="2400" dirty="0" smtClean="0"/>
              <a:t>Mål: Lillehammer-regionen skal kunne være ledende gjennom verdiskaping gjennom råvarevidereforedling.</a:t>
            </a:r>
          </a:p>
          <a:p>
            <a:endParaRPr lang="nb-NO" sz="2400" dirty="0"/>
          </a:p>
        </p:txBody>
      </p:sp>
      <p:sp>
        <p:nvSpPr>
          <p:cNvPr id="4" name="Ellipse 3"/>
          <p:cNvSpPr/>
          <p:nvPr/>
        </p:nvSpPr>
        <p:spPr>
          <a:xfrm>
            <a:off x="1043608" y="2996952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547664" y="299695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Hvordan opplever </a:t>
            </a:r>
            <a:r>
              <a:rPr lang="nb-NO" dirty="0" err="1" smtClean="0"/>
              <a:t>videreforedlerne</a:t>
            </a:r>
            <a:r>
              <a:rPr lang="nb-NO" dirty="0" smtClean="0"/>
              <a:t> at vi møter deres behov i dag?</a:t>
            </a:r>
            <a:endParaRPr lang="nb-NO" dirty="0"/>
          </a:p>
        </p:txBody>
      </p:sp>
      <p:sp>
        <p:nvSpPr>
          <p:cNvPr id="6" name="Ellipse 5"/>
          <p:cNvSpPr/>
          <p:nvPr/>
        </p:nvSpPr>
        <p:spPr>
          <a:xfrm>
            <a:off x="1043608" y="3573016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619672" y="342900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Hvordan kan regionen legge til rette for at </a:t>
            </a:r>
            <a:r>
              <a:rPr lang="nb-NO" dirty="0" err="1" smtClean="0"/>
              <a:t>videreforedlerne</a:t>
            </a:r>
            <a:r>
              <a:rPr lang="nb-NO" dirty="0" smtClean="0"/>
              <a:t> skal kunne vokse fremover?</a:t>
            </a:r>
            <a:endParaRPr lang="nb-NO" dirty="0"/>
          </a:p>
        </p:txBody>
      </p:sp>
      <p:sp>
        <p:nvSpPr>
          <p:cNvPr id="8" name="Ellipse 7"/>
          <p:cNvSpPr/>
          <p:nvPr/>
        </p:nvSpPr>
        <p:spPr>
          <a:xfrm>
            <a:off x="1043608" y="4221088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3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619672" y="422108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Hvordan kan eksistensen av dagens virksomheter i regionen brukes til å tiltrekke seg nye?</a:t>
            </a:r>
            <a:endParaRPr lang="nb-NO" dirty="0"/>
          </a:p>
        </p:txBody>
      </p:sp>
      <p:sp>
        <p:nvSpPr>
          <p:cNvPr id="10" name="Ellipse 9"/>
          <p:cNvSpPr/>
          <p:nvPr/>
        </p:nvSpPr>
        <p:spPr>
          <a:xfrm>
            <a:off x="1043608" y="4941168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4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47664" y="494116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 smtClean="0"/>
              <a:t>Hvordan kan vi stimulere til sterke produksjonsmiljøer som i større grad av interaksjon mellom virksomhetene?</a:t>
            </a:r>
            <a:endParaRPr lang="nb-NO" dirty="0"/>
          </a:p>
        </p:txBody>
      </p:sp>
      <p:sp>
        <p:nvSpPr>
          <p:cNvPr id="12" name="Ellipse 11"/>
          <p:cNvSpPr/>
          <p:nvPr/>
        </p:nvSpPr>
        <p:spPr>
          <a:xfrm>
            <a:off x="1043608" y="5733256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5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1547664" y="566124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 smtClean="0"/>
              <a:t>Hvordan kan det stimuleres til større grad av etableringer gjennom </a:t>
            </a:r>
            <a:r>
              <a:rPr lang="nb-NO" dirty="0" err="1" smtClean="0"/>
              <a:t>spin-off</a:t>
            </a:r>
            <a:r>
              <a:rPr lang="nb-NO" dirty="0" smtClean="0"/>
              <a:t> fra eksisterende foredlingsindustri?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2843808" y="64533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SMS: 917 69 937 –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Twitter</a:t>
            </a:r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: #lhmr2024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58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Triple </a:t>
            </a:r>
            <a:r>
              <a:rPr lang="nb-NO" dirty="0" err="1" smtClean="0"/>
              <a:t>helix</a:t>
            </a:r>
            <a:r>
              <a:rPr lang="nb-NO" dirty="0" smtClean="0"/>
              <a:t> – trekantsamarbeid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/>
          </a:bodyPr>
          <a:lstStyle/>
          <a:p>
            <a:r>
              <a:rPr lang="nb-NO" sz="2400" dirty="0" smtClean="0"/>
              <a:t>Hvorfor: Offentlig sektor, næringsliv og FoU-sektoren samarbeider og forsterker hverandre</a:t>
            </a:r>
          </a:p>
          <a:p>
            <a:r>
              <a:rPr lang="nb-NO" sz="2400" dirty="0" smtClean="0"/>
              <a:t>Mål</a:t>
            </a:r>
            <a:r>
              <a:rPr lang="nb-NO" sz="2400" dirty="0" smtClean="0"/>
              <a:t>: Etablere en stabil arena fo</a:t>
            </a:r>
            <a:r>
              <a:rPr lang="nb-NO" sz="2400" dirty="0" smtClean="0"/>
              <a:t>r </a:t>
            </a:r>
            <a:r>
              <a:rPr lang="nb-NO" sz="2400" dirty="0" err="1" smtClean="0"/>
              <a:t>diskusjone</a:t>
            </a:r>
            <a:r>
              <a:rPr lang="nb-NO" sz="2400" dirty="0" smtClean="0"/>
              <a:t>, som gir</a:t>
            </a:r>
            <a:r>
              <a:rPr lang="nb-NO" sz="2400" dirty="0" smtClean="0"/>
              <a:t> minst </a:t>
            </a:r>
            <a:r>
              <a:rPr lang="nb-NO" sz="2400" dirty="0" smtClean="0"/>
              <a:t>ett igangsatt trekantsamarbeid av betydning hvert år</a:t>
            </a:r>
          </a:p>
          <a:p>
            <a:endParaRPr lang="nb-NO" sz="2400" dirty="0"/>
          </a:p>
        </p:txBody>
      </p:sp>
      <p:sp>
        <p:nvSpPr>
          <p:cNvPr id="4" name="Ellipse 3"/>
          <p:cNvSpPr/>
          <p:nvPr/>
        </p:nvSpPr>
        <p:spPr>
          <a:xfrm>
            <a:off x="1043608" y="3783230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547664" y="381680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Innovasjon i offentlig sektor et svært viktig nasjonalt tema</a:t>
            </a:r>
            <a:endParaRPr lang="nb-NO" dirty="0"/>
          </a:p>
        </p:txBody>
      </p:sp>
      <p:sp>
        <p:nvSpPr>
          <p:cNvPr id="6" name="Ellipse 5"/>
          <p:cNvSpPr/>
          <p:nvPr/>
        </p:nvSpPr>
        <p:spPr>
          <a:xfrm>
            <a:off x="1043608" y="4368586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1547664" y="437787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Lillehammer kommune har uttrykt ambisjoner om slikt samarbeid</a:t>
            </a:r>
            <a:endParaRPr lang="nb-NO" dirty="0"/>
          </a:p>
        </p:txBody>
      </p:sp>
      <p:sp>
        <p:nvSpPr>
          <p:cNvPr id="8" name="Ellipse 7"/>
          <p:cNvSpPr/>
          <p:nvPr/>
        </p:nvSpPr>
        <p:spPr>
          <a:xfrm>
            <a:off x="1043608" y="4935358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547664" y="494465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Høyskolene i Gjøvik og Lillehammer landsledende </a:t>
            </a:r>
            <a:endParaRPr lang="nb-NO" dirty="0"/>
          </a:p>
        </p:txBody>
      </p:sp>
      <p:sp>
        <p:nvSpPr>
          <p:cNvPr id="10" name="Ellipse 9"/>
          <p:cNvSpPr/>
          <p:nvPr/>
        </p:nvSpPr>
        <p:spPr>
          <a:xfrm>
            <a:off x="1043608" y="5511422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1547664" y="553000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Etablert samarbeid med </a:t>
            </a:r>
            <a:r>
              <a:rPr lang="nb-NO" dirty="0" err="1" smtClean="0"/>
              <a:t>HiG</a:t>
            </a:r>
            <a:r>
              <a:rPr lang="nb-NO" dirty="0" smtClean="0"/>
              <a:t>, </a:t>
            </a:r>
            <a:r>
              <a:rPr lang="nb-NO" dirty="0" err="1" smtClean="0"/>
              <a:t>HiL</a:t>
            </a:r>
            <a:r>
              <a:rPr lang="nb-NO" dirty="0" smtClean="0"/>
              <a:t> og Sintef Raufoss </a:t>
            </a:r>
            <a:r>
              <a:rPr lang="nb-NO" dirty="0" err="1" smtClean="0"/>
              <a:t>Manufacturing</a:t>
            </a:r>
            <a:endParaRPr lang="nb-NO" i="1" dirty="0"/>
          </a:p>
        </p:txBody>
      </p:sp>
      <p:sp>
        <p:nvSpPr>
          <p:cNvPr id="12" name="Ellipse 11"/>
          <p:cNvSpPr/>
          <p:nvPr/>
        </p:nvSpPr>
        <p:spPr>
          <a:xfrm>
            <a:off x="1043608" y="6096778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1547664" y="608400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 smtClean="0"/>
              <a:t>Relevant for IKT bedriftsnettverket 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755576" y="3203684"/>
            <a:ext cx="691276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Pågående eksempel – innovasjon i offentlig sektor</a:t>
            </a:r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2843808" y="64533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SMS: 917 69 937 –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Twitter</a:t>
            </a:r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: #lhmr2024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5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Regionmarkedsføring – bo, etablere og studere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 fontScale="92500" lnSpcReduction="10000"/>
          </a:bodyPr>
          <a:lstStyle/>
          <a:p>
            <a:r>
              <a:rPr lang="nb-NO" sz="2400" dirty="0" smtClean="0"/>
              <a:t>Hvorfor: Lillehammerregionen er en attraktiv region, men vi gjør svært lite profileringsarbeid som region for å tiltrekke oss nye innbyggere</a:t>
            </a:r>
          </a:p>
          <a:p>
            <a:r>
              <a:rPr lang="nb-NO" sz="2400" dirty="0" smtClean="0"/>
              <a:t>Mål: </a:t>
            </a:r>
            <a:r>
              <a:rPr lang="nb-NO" sz="2400" dirty="0"/>
              <a:t>Lillehammerregionen skal være blant Norges mest attraktive bo- og arbeidsmarkedsregioner. </a:t>
            </a:r>
          </a:p>
        </p:txBody>
      </p:sp>
      <p:sp>
        <p:nvSpPr>
          <p:cNvPr id="15" name="Ellipse 14"/>
          <p:cNvSpPr/>
          <p:nvPr/>
        </p:nvSpPr>
        <p:spPr>
          <a:xfrm>
            <a:off x="1043608" y="3637473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1547664" y="363573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Gjøre det enkelt å flytte hit</a:t>
            </a:r>
            <a:endParaRPr lang="nb-NO" dirty="0"/>
          </a:p>
        </p:txBody>
      </p:sp>
      <p:sp>
        <p:nvSpPr>
          <p:cNvPr id="17" name="Ellipse 16"/>
          <p:cNvSpPr/>
          <p:nvPr/>
        </p:nvSpPr>
        <p:spPr>
          <a:xfrm>
            <a:off x="1043608" y="4222829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</a:p>
        </p:txBody>
      </p:sp>
      <p:sp>
        <p:nvSpPr>
          <p:cNvPr id="18" name="TekstSylinder 17"/>
          <p:cNvSpPr txBox="1"/>
          <p:nvPr/>
        </p:nvSpPr>
        <p:spPr>
          <a:xfrm>
            <a:off x="1547664" y="4232121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Skape en stolthet hos regionens ungdommer og gi dem tilbakeflyttingslyst</a:t>
            </a:r>
            <a:endParaRPr lang="nb-NO" dirty="0"/>
          </a:p>
        </p:txBody>
      </p:sp>
      <p:sp>
        <p:nvSpPr>
          <p:cNvPr id="19" name="Ellipse 18"/>
          <p:cNvSpPr/>
          <p:nvPr/>
        </p:nvSpPr>
        <p:spPr>
          <a:xfrm>
            <a:off x="1043608" y="4789601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3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1547664" y="4798893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Utnytte tilflytningspotensialet i studentmassen</a:t>
            </a:r>
            <a:endParaRPr lang="nb-NO" dirty="0"/>
          </a:p>
        </p:txBody>
      </p:sp>
      <p:sp>
        <p:nvSpPr>
          <p:cNvPr id="21" name="Ellipse 20"/>
          <p:cNvSpPr/>
          <p:nvPr/>
        </p:nvSpPr>
        <p:spPr>
          <a:xfrm>
            <a:off x="1043608" y="5365665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4</a:t>
            </a:r>
          </a:p>
        </p:txBody>
      </p:sp>
      <p:sp>
        <p:nvSpPr>
          <p:cNvPr id="22" name="TekstSylinder 21"/>
          <p:cNvSpPr txBox="1"/>
          <p:nvPr/>
        </p:nvSpPr>
        <p:spPr>
          <a:xfrm>
            <a:off x="1547664" y="5384249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Styrke eksternt omdømme og skape intern stolthet</a:t>
            </a:r>
            <a:endParaRPr lang="nb-NO" i="1" dirty="0"/>
          </a:p>
        </p:txBody>
      </p:sp>
      <p:sp>
        <p:nvSpPr>
          <p:cNvPr id="23" name="Ellipse 22"/>
          <p:cNvSpPr/>
          <p:nvPr/>
        </p:nvSpPr>
        <p:spPr>
          <a:xfrm>
            <a:off x="1043608" y="5951021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5</a:t>
            </a:r>
            <a:endParaRPr lang="nb-NO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1547664" y="598250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 smtClean="0"/>
              <a:t>Felles profileringsplattform og markedsføring</a:t>
            </a:r>
            <a:endParaRPr lang="nb-NO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2843808" y="64533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SMS: 917 69 937 –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Twitter</a:t>
            </a:r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: #lhmr2024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5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Næringsarealstrategi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684784"/>
          </a:xfrm>
        </p:spPr>
        <p:txBody>
          <a:bodyPr>
            <a:normAutofit/>
          </a:bodyPr>
          <a:lstStyle/>
          <a:p>
            <a:r>
              <a:rPr lang="nb-NO" sz="2400" dirty="0" smtClean="0"/>
              <a:t>Hvorfor: Oppfylle bedrifters arealbehov vesentlig både for å tiltrekke seg nye og muliggjøre vekst for eksisterende.</a:t>
            </a:r>
          </a:p>
          <a:p>
            <a:r>
              <a:rPr lang="nb-NO" sz="2400" dirty="0" smtClean="0"/>
              <a:t>Mål: Lillehammer-regionen skal kunne møte arealbehovet til enhver type bedrift og miljøer av bedrifter.</a:t>
            </a:r>
          </a:p>
          <a:p>
            <a:endParaRPr lang="nb-NO" sz="2400" dirty="0"/>
          </a:p>
        </p:txBody>
      </p:sp>
      <p:sp>
        <p:nvSpPr>
          <p:cNvPr id="4" name="Ellipse 3"/>
          <p:cNvSpPr/>
          <p:nvPr/>
        </p:nvSpPr>
        <p:spPr>
          <a:xfrm>
            <a:off x="1043608" y="2996952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547664" y="292494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Er dokumentasjonen over eksisterende tilgjengelig samlet </a:t>
            </a:r>
            <a:r>
              <a:rPr lang="nb-NO" smtClean="0"/>
              <a:t>næringsareal  god </a:t>
            </a:r>
            <a:r>
              <a:rPr lang="nb-NO" dirty="0" smtClean="0"/>
              <a:t>nok?</a:t>
            </a:r>
            <a:endParaRPr lang="nb-NO" dirty="0"/>
          </a:p>
        </p:txBody>
      </p:sp>
      <p:sp>
        <p:nvSpPr>
          <p:cNvPr id="6" name="Ellipse 5"/>
          <p:cNvSpPr/>
          <p:nvPr/>
        </p:nvSpPr>
        <p:spPr>
          <a:xfrm>
            <a:off x="1043608" y="3717032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547664" y="378904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Hvordan møter dagens regulerte areal det antatte fremtidige behovet både for næringsareal og for samferdselsareal?</a:t>
            </a:r>
            <a:endParaRPr lang="nb-NO" dirty="0"/>
          </a:p>
        </p:txBody>
      </p:sp>
      <p:sp>
        <p:nvSpPr>
          <p:cNvPr id="8" name="Ellipse 7"/>
          <p:cNvSpPr/>
          <p:nvPr/>
        </p:nvSpPr>
        <p:spPr>
          <a:xfrm>
            <a:off x="1043608" y="4365104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3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547664" y="443711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Hvordan legge grunnlaget for en helhetlig næringsarealstrategi i regionen?</a:t>
            </a:r>
            <a:endParaRPr lang="nb-NO" dirty="0"/>
          </a:p>
        </p:txBody>
      </p:sp>
      <p:sp>
        <p:nvSpPr>
          <p:cNvPr id="10" name="Ellipse 9"/>
          <p:cNvSpPr/>
          <p:nvPr/>
        </p:nvSpPr>
        <p:spPr>
          <a:xfrm>
            <a:off x="1043608" y="4941168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4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47664" y="494116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 smtClean="0"/>
              <a:t>Hvordan kan regionen bli dyktigere på å bruk arealelementet som en del av totalpakken for å stimulere til vekst samt sikre seg nye virksomheter?</a:t>
            </a:r>
            <a:endParaRPr lang="nb-NO" dirty="0"/>
          </a:p>
        </p:txBody>
      </p:sp>
      <p:sp>
        <p:nvSpPr>
          <p:cNvPr id="12" name="Ellipse 11"/>
          <p:cNvSpPr/>
          <p:nvPr/>
        </p:nvSpPr>
        <p:spPr>
          <a:xfrm>
            <a:off x="1043608" y="5733256"/>
            <a:ext cx="504056" cy="4413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5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1547664" y="566124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 smtClean="0"/>
              <a:t>Hvordan kan regionen bruke arealstrategien mer aktivt fremover som et konkurransefortrinn </a:t>
            </a:r>
            <a:r>
              <a:rPr lang="nb-NO" dirty="0" err="1" smtClean="0"/>
              <a:t>ift</a:t>
            </a:r>
            <a:r>
              <a:rPr lang="nb-NO" dirty="0" smtClean="0"/>
              <a:t> andre regioner?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2843808" y="64533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SMS: 917 69 937 –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Twitter</a:t>
            </a:r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: #lhmr2024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9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1016</Words>
  <Application>Microsoft Office PowerPoint</Application>
  <PresentationFormat>Skjermfremvisning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Office-tema</vt:lpstr>
      <vt:lpstr>Velkommen til konferansen «Hvordan løfte Lillehammerregionens næringsliv mot år 2024?»</vt:lpstr>
      <vt:lpstr>Idrettsbasert næringsliv</vt:lpstr>
      <vt:lpstr>Film-, TV- og spillproduksjon</vt:lpstr>
      <vt:lpstr>Reiseliv og opplevelser</vt:lpstr>
      <vt:lpstr>IKT</vt:lpstr>
      <vt:lpstr>Råvareforedlingssektoren</vt:lpstr>
      <vt:lpstr>Triple helix – trekantsamarbeid</vt:lpstr>
      <vt:lpstr>Regionmarkedsføring – bo, etablere og studere</vt:lpstr>
      <vt:lpstr>Næringsarealstrategi</vt:lpstr>
      <vt:lpstr>Veiledningsapparatet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konferansen «Hvordan løfte Lillehammerregionens næringsliv mot år 2024?»</dc:title>
  <dc:creator>IKOMM</dc:creator>
  <cp:lastModifiedBy>IKOMM</cp:lastModifiedBy>
  <cp:revision>2</cp:revision>
  <dcterms:created xsi:type="dcterms:W3CDTF">2014-03-28T18:46:33Z</dcterms:created>
  <dcterms:modified xsi:type="dcterms:W3CDTF">2014-03-28T18:47:29Z</dcterms:modified>
</cp:coreProperties>
</file>