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95" r:id="rId2"/>
    <p:sldId id="288" r:id="rId3"/>
    <p:sldId id="272" r:id="rId4"/>
    <p:sldId id="273" r:id="rId5"/>
    <p:sldId id="277" r:id="rId6"/>
    <p:sldId id="262" r:id="rId7"/>
    <p:sldId id="301" r:id="rId8"/>
    <p:sldId id="275" r:id="rId9"/>
    <p:sldId id="302" r:id="rId10"/>
    <p:sldId id="278" r:id="rId11"/>
    <p:sldId id="298" r:id="rId12"/>
    <p:sldId id="266" r:id="rId13"/>
    <p:sldId id="268" r:id="rId14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BDBA5-DC19-469A-AC6B-641EF8497110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F1ED-EF59-45DC-81DC-325435BC1D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37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2047-17B0-4AAF-A12C-4C200810FA15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2577-8686-4B7D-AF2F-B47208D3D2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5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Biogeografiske</a:t>
            </a:r>
            <a:r>
              <a:rPr lang="nb-NO" baseline="0" dirty="0" smtClean="0"/>
              <a:t> soner i endring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2577-8686-4B7D-AF2F-B47208D3D28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92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99642D-7A73-4F70-B4FE-02CA28790E2B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D55A9C-DF15-4B9E-B067-9DB756FB238B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1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099300" y="6464300"/>
            <a:ext cx="1739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900">
                <a:solidFill>
                  <a:srgbClr val="0099FF"/>
                </a:solidFill>
                <a:latin typeface="Arial" charset="0"/>
              </a:rPr>
              <a:t>www.lillehammer.kommune.no</a:t>
            </a:r>
            <a:endParaRPr lang="nb-NO" altLang="nb-NO" sz="1000" b="1">
              <a:solidFill>
                <a:srgbClr val="0099FF"/>
              </a:solidFill>
              <a:latin typeface="Arial" charset="0"/>
            </a:endParaRPr>
          </a:p>
        </p:txBody>
      </p:sp>
      <p:pic>
        <p:nvPicPr>
          <p:cNvPr id="2052" name="Picture 5" descr="ny kommune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1066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382000" y="457200"/>
            <a:ext cx="381000" cy="381000"/>
          </a:xfrm>
          <a:prstGeom prst="rect">
            <a:avLst/>
          </a:prstGeom>
          <a:solidFill>
            <a:srgbClr val="FC16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658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b="1">
                <a:solidFill>
                  <a:schemeClr val="bg1"/>
                </a:solidFill>
                <a:latin typeface="Modern" pitchFamily="34" charset="0"/>
              </a:rPr>
              <a:t>         </a:t>
            </a:r>
            <a:endParaRPr lang="nb-NO" altLang="nb-NO">
              <a:latin typeface="Modern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57200" y="6477000"/>
            <a:ext cx="152400" cy="152400"/>
          </a:xfrm>
          <a:prstGeom prst="rect">
            <a:avLst/>
          </a:prstGeom>
          <a:solidFill>
            <a:srgbClr val="FC16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658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b="1">
                <a:solidFill>
                  <a:schemeClr val="bg1"/>
                </a:solidFill>
                <a:latin typeface="Modern" pitchFamily="34" charset="0"/>
              </a:rPr>
              <a:t>         </a:t>
            </a:r>
            <a:endParaRPr lang="nb-NO" altLang="nb-NO">
              <a:latin typeface="Modern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609600" y="6324600"/>
            <a:ext cx="152400" cy="1524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658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b="1">
                <a:solidFill>
                  <a:schemeClr val="bg1"/>
                </a:solidFill>
                <a:latin typeface="Modern" pitchFamily="34" charset="0"/>
              </a:rPr>
              <a:t>         </a:t>
            </a:r>
            <a:endParaRPr lang="nb-NO" altLang="nb-NO">
              <a:latin typeface="Modern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610600" y="457200"/>
            <a:ext cx="152400" cy="1524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658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b="1">
                <a:solidFill>
                  <a:schemeClr val="bg1"/>
                </a:solidFill>
                <a:latin typeface="Modern" pitchFamily="34" charset="0"/>
              </a:rPr>
              <a:t>         </a:t>
            </a:r>
            <a:endParaRPr lang="nb-NO" altLang="nb-NO">
              <a:latin typeface="Modern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96875" y="981075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nb-NO" altLang="nb-NO">
              <a:latin typeface="Arial" charset="0"/>
            </a:endParaRPr>
          </a:p>
        </p:txBody>
      </p:sp>
      <p:sp>
        <p:nvSpPr>
          <p:cNvPr id="2058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 cap="none" dirty="0" smtClean="0"/>
              <a:t>Fjellområdene</a:t>
            </a:r>
            <a:endParaRPr lang="nb-NO" altLang="nb-NO" dirty="0" smtClean="0"/>
          </a:p>
        </p:txBody>
      </p:sp>
      <p:sp>
        <p:nvSpPr>
          <p:cNvPr id="2059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Naturmiljø, naturgrunnlag og vassdrag – kunnskapsstatus</a:t>
            </a:r>
          </a:p>
          <a:p>
            <a:endParaRPr lang="nb-NO" altLang="nb-NO" dirty="0"/>
          </a:p>
          <a:p>
            <a:r>
              <a:rPr lang="nb-NO" altLang="nb-NO" dirty="0" smtClean="0"/>
              <a:t>Anders Breili</a:t>
            </a:r>
          </a:p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9786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Vassdrag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8304"/>
          </a:xfrm>
        </p:spPr>
        <p:txBody>
          <a:bodyPr>
            <a:normAutofit/>
          </a:bodyPr>
          <a:lstStyle/>
          <a:p>
            <a:r>
              <a:rPr lang="nb-NO" sz="1800" dirty="0" err="1" smtClean="0">
                <a:solidFill>
                  <a:srgbClr val="002060"/>
                </a:solidFill>
              </a:rPr>
              <a:t>Vannforskriften</a:t>
            </a:r>
            <a:r>
              <a:rPr lang="nb-NO" sz="1800" dirty="0" smtClean="0">
                <a:solidFill>
                  <a:srgbClr val="002060"/>
                </a:solidFill>
              </a:rPr>
              <a:t> har som mål </a:t>
            </a:r>
            <a:r>
              <a:rPr lang="nb-NO" sz="1800" dirty="0">
                <a:solidFill>
                  <a:srgbClr val="002060"/>
                </a:solidFill>
              </a:rPr>
              <a:t>at alle </a:t>
            </a:r>
            <a:r>
              <a:rPr lang="nb-NO" sz="1800" dirty="0" smtClean="0">
                <a:solidFill>
                  <a:srgbClr val="002060"/>
                </a:solidFill>
              </a:rPr>
              <a:t>vannforekomster skal ha god økologisk og kjemisk status.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Vurdering av vannforekomster:</a:t>
            </a:r>
            <a:endParaRPr lang="nb-NO" sz="1800" dirty="0">
              <a:solidFill>
                <a:srgbClr val="00206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b-NO" sz="1800" dirty="0">
                <a:solidFill>
                  <a:srgbClr val="002060"/>
                </a:solidFill>
              </a:rPr>
              <a:t>Økologisk status </a:t>
            </a:r>
            <a:endParaRPr lang="nb-NO" sz="1800" dirty="0" smtClean="0">
              <a:solidFill>
                <a:srgbClr val="00206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b-NO" sz="1800" dirty="0" smtClean="0">
                <a:solidFill>
                  <a:srgbClr val="002060"/>
                </a:solidFill>
              </a:rPr>
              <a:t>Risiko </a:t>
            </a:r>
            <a:r>
              <a:rPr lang="nb-NO" sz="1800" dirty="0">
                <a:solidFill>
                  <a:srgbClr val="002060"/>
                </a:solidFill>
              </a:rPr>
              <a:t>for miljømålet ikke nås innen 2021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Spesielt fokus på </a:t>
            </a:r>
            <a:r>
              <a:rPr lang="nb-NO" sz="1800" dirty="0" err="1" smtClean="0">
                <a:solidFill>
                  <a:srgbClr val="002060"/>
                </a:solidFill>
              </a:rPr>
              <a:t>Mesnavassdraget</a:t>
            </a:r>
            <a:endParaRPr lang="nb-NO" sz="1800" dirty="0" smtClean="0">
              <a:solidFill>
                <a:srgbClr val="002060"/>
              </a:solidFill>
            </a:endParaRP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Vannkvalitet overvåkes - flere år med vannprøvetaking</a:t>
            </a: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NIVA-rapport 2014</a:t>
            </a: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Månedlige vannprøver i 2015 og 2016 (Vassdragsforbundet/ FMOP/Lillehammer kommune)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0210"/>
            <a:ext cx="4038600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68057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Vassdrag - påvirkning og utfordringer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Flere </a:t>
            </a:r>
            <a:r>
              <a:rPr lang="nb-NO" sz="1800" dirty="0">
                <a:solidFill>
                  <a:srgbClr val="002060"/>
                </a:solidFill>
              </a:rPr>
              <a:t>vannforekomster har moderat økologisk tilstand og er klassifisert med «risiko for at miljømålet ikke nås innen 2021</a:t>
            </a:r>
            <a:r>
              <a:rPr lang="nb-NO" sz="1800" dirty="0" smtClean="0">
                <a:solidFill>
                  <a:srgbClr val="002060"/>
                </a:solidFill>
              </a:rPr>
              <a:t>»:</a:t>
            </a:r>
            <a:endParaRPr lang="nb-NO" sz="1800" dirty="0">
              <a:solidFill>
                <a:srgbClr val="002060"/>
              </a:solidFill>
            </a:endParaRP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Næringstilførsler fører til algeoppblomstringer og begroinger.</a:t>
            </a:r>
          </a:p>
          <a:p>
            <a:pPr lvl="1"/>
            <a:r>
              <a:rPr lang="nb-NO" sz="1800" dirty="0" err="1" smtClean="0">
                <a:solidFill>
                  <a:srgbClr val="002060"/>
                </a:solidFill>
              </a:rPr>
              <a:t>Mesnavassdraget</a:t>
            </a:r>
            <a:r>
              <a:rPr lang="nb-NO" sz="1800" dirty="0" smtClean="0">
                <a:solidFill>
                  <a:srgbClr val="002060"/>
                </a:solidFill>
              </a:rPr>
              <a:t> er regulert – tidligere fysiske inngrep i deler av vassdraget.</a:t>
            </a: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Utsetting av problemarter som for eksempel ørekyte og gjedde.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Tømmerfløting og inngrep i en del øvrige vassdrag, spesielt vest i kommunen.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Behov </a:t>
            </a:r>
            <a:r>
              <a:rPr lang="nb-NO" sz="1800" dirty="0">
                <a:solidFill>
                  <a:srgbClr val="002060"/>
                </a:solidFill>
              </a:rPr>
              <a:t>for tiltak for å nå mål iht. </a:t>
            </a:r>
            <a:r>
              <a:rPr lang="nb-NO" sz="1800" dirty="0" err="1">
                <a:solidFill>
                  <a:srgbClr val="002060"/>
                </a:solidFill>
              </a:rPr>
              <a:t>vannforskriften</a:t>
            </a:r>
            <a:r>
              <a:rPr lang="nb-NO" sz="1800" dirty="0">
                <a:solidFill>
                  <a:srgbClr val="002060"/>
                </a:solidFill>
              </a:rPr>
              <a:t>.</a:t>
            </a:r>
          </a:p>
          <a:p>
            <a:endParaRPr lang="nb-NO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8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Vassdrag og næringstilførsler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Innebærer algevekst, forringet kvalitet som drikke- og badevann, økologiske endringer, endret artssammensetning.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Sammensatte årsaker: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Fritidsbebyggelse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Beitedyr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Måker/annen vannfugl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Vassdragsregulering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Gjødsling av dyrka mark</a:t>
            </a:r>
          </a:p>
          <a:p>
            <a:r>
              <a:rPr lang="nb-NO" sz="1800" dirty="0">
                <a:solidFill>
                  <a:srgbClr val="002060"/>
                </a:solidFill>
              </a:rPr>
              <a:t>Lokale handlingsplaner</a:t>
            </a:r>
            <a:r>
              <a:rPr lang="nb-NO" sz="1800" dirty="0" smtClean="0">
                <a:solidFill>
                  <a:srgbClr val="002060"/>
                </a:solidFill>
              </a:rPr>
              <a:t>/ tiltaksplaner</a:t>
            </a:r>
            <a:r>
              <a:rPr lang="nb-NO" sz="1800" dirty="0">
                <a:solidFill>
                  <a:srgbClr val="002060"/>
                </a:solidFill>
              </a:rPr>
              <a:t>?</a:t>
            </a:r>
          </a:p>
          <a:p>
            <a:pPr lvl="1"/>
            <a:endParaRPr lang="nb-NO" sz="1800" dirty="0" smtClean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028949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08652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Forvaltningsmessige utfordringer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b-NO" dirty="0" smtClean="0">
                <a:solidFill>
                  <a:srgbClr val="002060"/>
                </a:solidFill>
              </a:rPr>
              <a:t>Fjellskogen – sikre viktige livsmiljøer og livsgrunnlag for arter.</a:t>
            </a:r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Klimaendringer og forflytning av klimatiske/ biogeografiske soner kan gi endret utbredelse </a:t>
            </a:r>
            <a:r>
              <a:rPr lang="nb-NO" smtClean="0">
                <a:solidFill>
                  <a:srgbClr val="002060"/>
                </a:solidFill>
              </a:rPr>
              <a:t>av </a:t>
            </a:r>
            <a:r>
              <a:rPr lang="nb-NO" smtClean="0">
                <a:solidFill>
                  <a:srgbClr val="002060"/>
                </a:solidFill>
              </a:rPr>
              <a:t>arter</a:t>
            </a:r>
            <a:r>
              <a:rPr lang="nb-NO">
                <a:solidFill>
                  <a:srgbClr val="002060"/>
                </a:solidFill>
              </a:rPr>
              <a:t>.</a:t>
            </a:r>
            <a:endParaRPr lang="nb-NO" dirty="0" smtClean="0">
              <a:solidFill>
                <a:srgbClr val="002060"/>
              </a:solidFill>
            </a:endParaRPr>
          </a:p>
          <a:p>
            <a:pPr lvl="1"/>
            <a:r>
              <a:rPr lang="nb-NO" dirty="0" smtClean="0">
                <a:solidFill>
                  <a:srgbClr val="002060"/>
                </a:solidFill>
              </a:rPr>
              <a:t>Vannkvalitet:</a:t>
            </a:r>
          </a:p>
          <a:p>
            <a:pPr lvl="2"/>
            <a:r>
              <a:rPr lang="nb-NO" dirty="0" smtClean="0">
                <a:solidFill>
                  <a:srgbClr val="002060"/>
                </a:solidFill>
              </a:rPr>
              <a:t>Sammensatte årsaker til at miljømål ikke oppnås.</a:t>
            </a:r>
          </a:p>
          <a:p>
            <a:pPr lvl="2"/>
            <a:r>
              <a:rPr lang="nb-NO" dirty="0" smtClean="0">
                <a:solidFill>
                  <a:srgbClr val="002060"/>
                </a:solidFill>
              </a:rPr>
              <a:t>Påvirkning fra eksisterende fritidsbebyggelse - vann- og avløpsløsninger.</a:t>
            </a:r>
          </a:p>
          <a:p>
            <a:pPr lvl="2"/>
            <a:r>
              <a:rPr lang="nb-NO" dirty="0" smtClean="0">
                <a:solidFill>
                  <a:srgbClr val="002060"/>
                </a:solidFill>
              </a:rPr>
              <a:t>Hvordan sikre at miljømål iht. </a:t>
            </a:r>
            <a:r>
              <a:rPr lang="nb-NO" dirty="0" err="1" smtClean="0">
                <a:solidFill>
                  <a:srgbClr val="002060"/>
                </a:solidFill>
              </a:rPr>
              <a:t>vannforskriften</a:t>
            </a:r>
            <a:r>
              <a:rPr lang="nb-NO" dirty="0" smtClean="0">
                <a:solidFill>
                  <a:srgbClr val="002060"/>
                </a:solidFill>
              </a:rPr>
              <a:t> nås?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951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Naturgrunnlaget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4320480" cy="4525963"/>
          </a:xfrm>
        </p:spPr>
        <p:txBody>
          <a:bodyPr>
            <a:norm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Høydelag ca. 800-1089 moh.</a:t>
            </a:r>
          </a:p>
          <a:p>
            <a:r>
              <a:rPr lang="nb-NO" sz="1800" dirty="0" err="1" smtClean="0">
                <a:solidFill>
                  <a:srgbClr val="002060"/>
                </a:solidFill>
              </a:rPr>
              <a:t>Nordboreal</a:t>
            </a:r>
            <a:r>
              <a:rPr lang="nb-NO" sz="1800" dirty="0" smtClean="0">
                <a:solidFill>
                  <a:srgbClr val="002060"/>
                </a:solidFill>
              </a:rPr>
              <a:t> til lavalpin vegetasjonssone.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Egentlig fjell (lavalpin sone) finnes i begrenset grad omkring </a:t>
            </a:r>
            <a:r>
              <a:rPr lang="nb-NO" sz="1800" dirty="0" err="1" smtClean="0">
                <a:solidFill>
                  <a:srgbClr val="002060"/>
                </a:solidFill>
              </a:rPr>
              <a:t>Nevelfjell</a:t>
            </a:r>
            <a:r>
              <a:rPr lang="nb-NO" sz="1800" dirty="0" smtClean="0">
                <a:solidFill>
                  <a:srgbClr val="002060"/>
                </a:solidFill>
              </a:rPr>
              <a:t> og </a:t>
            </a:r>
            <a:r>
              <a:rPr lang="nb-NO" sz="1800" dirty="0" err="1" smtClean="0">
                <a:solidFill>
                  <a:srgbClr val="002060"/>
                </a:solidFill>
              </a:rPr>
              <a:t>Skjelbreida</a:t>
            </a:r>
            <a:r>
              <a:rPr lang="nb-NO" sz="1800" dirty="0" smtClean="0">
                <a:solidFill>
                  <a:srgbClr val="002060"/>
                </a:solidFill>
              </a:rPr>
              <a:t>, men betydelige arealer med boreal hei.</a:t>
            </a:r>
            <a:endParaRPr lang="nb-NO" sz="1800" dirty="0">
              <a:solidFill>
                <a:srgbClr val="002060"/>
              </a:solidFill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880" y="1556792"/>
            <a:ext cx="4038600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1709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Geologi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3744416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 smtClean="0">
                <a:solidFill>
                  <a:srgbClr val="002060"/>
                </a:solidFill>
              </a:rPr>
              <a:t>Berggrunn og løsmasser: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Arkose</a:t>
            </a:r>
            <a:r>
              <a:rPr lang="nb-NO" sz="1800" dirty="0">
                <a:solidFill>
                  <a:srgbClr val="002060"/>
                </a:solidFill>
              </a:rPr>
              <a:t>: feltspatrik sandstein (sparagmitt</a:t>
            </a:r>
            <a:r>
              <a:rPr lang="nb-NO" sz="1800" dirty="0" smtClean="0">
                <a:solidFill>
                  <a:srgbClr val="002060"/>
                </a:solidFill>
              </a:rPr>
              <a:t>) dominerer.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Soner  </a:t>
            </a:r>
            <a:r>
              <a:rPr lang="nb-NO" sz="1800" dirty="0">
                <a:solidFill>
                  <a:srgbClr val="002060"/>
                </a:solidFill>
              </a:rPr>
              <a:t>med </a:t>
            </a:r>
            <a:r>
              <a:rPr lang="nb-NO" sz="1800" dirty="0" smtClean="0">
                <a:solidFill>
                  <a:srgbClr val="002060"/>
                </a:solidFill>
              </a:rPr>
              <a:t>leirskifer - fra cm til flere meter tykke lag.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Soner med kalkstein i Fåberg Vestfjell.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Sammenhengende </a:t>
            </a:r>
            <a:r>
              <a:rPr lang="nb-NO" sz="1800" dirty="0">
                <a:solidFill>
                  <a:srgbClr val="002060"/>
                </a:solidFill>
              </a:rPr>
              <a:t>og middels tykke lag med løsmasser </a:t>
            </a:r>
            <a:r>
              <a:rPr lang="nb-NO" sz="1800" dirty="0" smtClean="0">
                <a:solidFill>
                  <a:srgbClr val="002060"/>
                </a:solidFill>
              </a:rPr>
              <a:t>dominerer.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>
                <a:solidFill>
                  <a:srgbClr val="002060"/>
                </a:solidFill>
              </a:rPr>
              <a:t>Tykkere morener avsatt langs sidene av innlandsisen under </a:t>
            </a:r>
            <a:r>
              <a:rPr lang="nb-NO" sz="1800" dirty="0" smtClean="0">
                <a:solidFill>
                  <a:srgbClr val="002060"/>
                </a:solidFill>
              </a:rPr>
              <a:t>isavsmeltingen.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 err="1" smtClean="0">
                <a:solidFill>
                  <a:srgbClr val="002060"/>
                </a:solidFill>
              </a:rPr>
              <a:t>Eskere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 smtClean="0">
                <a:solidFill>
                  <a:srgbClr val="002060"/>
                </a:solidFill>
              </a:rPr>
              <a:t>Finkornete </a:t>
            </a:r>
            <a:r>
              <a:rPr lang="nb-NO" sz="1800" dirty="0">
                <a:solidFill>
                  <a:srgbClr val="002060"/>
                </a:solidFill>
              </a:rPr>
              <a:t>masser med begrenset permeabilitet </a:t>
            </a:r>
            <a:r>
              <a:rPr lang="nb-NO" sz="1800" dirty="0" smtClean="0">
                <a:solidFill>
                  <a:srgbClr val="002060"/>
                </a:solidFill>
              </a:rPr>
              <a:t>dominerer.</a:t>
            </a:r>
            <a:endParaRPr lang="nb-NO" sz="1800" dirty="0"/>
          </a:p>
          <a:p>
            <a:endParaRPr lang="nb-NO" sz="1800" dirty="0" smtClean="0">
              <a:solidFill>
                <a:srgbClr val="002060"/>
              </a:solidFill>
            </a:endParaRP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32" y="1916832"/>
            <a:ext cx="4308130" cy="2487168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53646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Naturtyper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>
                <a:solidFill>
                  <a:srgbClr val="002060"/>
                </a:solidFill>
              </a:rPr>
              <a:t>Fjellgranskog/høyereliggende granskog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Boreal hei</a:t>
            </a:r>
          </a:p>
          <a:p>
            <a:r>
              <a:rPr lang="nb-NO" sz="2000" dirty="0" err="1" smtClean="0">
                <a:solidFill>
                  <a:srgbClr val="002060"/>
                </a:solidFill>
              </a:rPr>
              <a:t>Sæterområder</a:t>
            </a:r>
            <a:r>
              <a:rPr lang="nb-NO" sz="2000" dirty="0" smtClean="0">
                <a:solidFill>
                  <a:srgbClr val="002060"/>
                </a:solidFill>
              </a:rPr>
              <a:t> med naturbeitemark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Myr og våtmark</a:t>
            </a:r>
          </a:p>
          <a:p>
            <a:r>
              <a:rPr lang="nb-NO" sz="2000" dirty="0" smtClean="0">
                <a:solidFill>
                  <a:srgbClr val="002060"/>
                </a:solidFill>
              </a:rPr>
              <a:t>Rikmyr og kilder</a:t>
            </a:r>
          </a:p>
          <a:p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6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Boreal hei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>
            <a:noAutofit/>
          </a:bodyPr>
          <a:lstStyle/>
          <a:p>
            <a:r>
              <a:rPr lang="nb-NO" sz="1800" dirty="0">
                <a:solidFill>
                  <a:srgbClr val="002060"/>
                </a:solidFill>
              </a:rPr>
              <a:t>Omfatter betydelige arealer </a:t>
            </a:r>
            <a:r>
              <a:rPr lang="nb-NO" sz="1800" dirty="0" smtClean="0">
                <a:solidFill>
                  <a:srgbClr val="002060"/>
                </a:solidFill>
              </a:rPr>
              <a:t>under </a:t>
            </a:r>
            <a:r>
              <a:rPr lang="nb-NO" sz="1800" dirty="0">
                <a:solidFill>
                  <a:srgbClr val="002060"/>
                </a:solidFill>
              </a:rPr>
              <a:t>den klimatiske </a:t>
            </a:r>
            <a:r>
              <a:rPr lang="nb-NO" sz="1800" dirty="0" smtClean="0">
                <a:solidFill>
                  <a:srgbClr val="002060"/>
                </a:solidFill>
              </a:rPr>
              <a:t>skoggrensen, spesielt </a:t>
            </a:r>
            <a:r>
              <a:rPr lang="nb-NO" sz="1800" dirty="0">
                <a:solidFill>
                  <a:srgbClr val="002060"/>
                </a:solidFill>
              </a:rPr>
              <a:t>i Fåberg </a:t>
            </a:r>
            <a:r>
              <a:rPr lang="nb-NO" sz="1800" dirty="0" smtClean="0">
                <a:solidFill>
                  <a:srgbClr val="002060"/>
                </a:solidFill>
              </a:rPr>
              <a:t>Østfjell.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 smtClean="0">
                <a:solidFill>
                  <a:srgbClr val="002060"/>
                </a:solidFill>
              </a:rPr>
              <a:t>Preget av </a:t>
            </a:r>
            <a:r>
              <a:rPr lang="nb-NO" sz="1800" dirty="0">
                <a:solidFill>
                  <a:srgbClr val="002060"/>
                </a:solidFill>
              </a:rPr>
              <a:t>langvarig kulturpåvirkning i form av </a:t>
            </a:r>
            <a:r>
              <a:rPr lang="nb-NO" sz="1800" dirty="0" smtClean="0">
                <a:solidFill>
                  <a:srgbClr val="002060"/>
                </a:solidFill>
              </a:rPr>
              <a:t>setring, </a:t>
            </a:r>
            <a:r>
              <a:rPr lang="nb-NO" sz="1800" dirty="0">
                <a:solidFill>
                  <a:srgbClr val="002060"/>
                </a:solidFill>
              </a:rPr>
              <a:t>beite</a:t>
            </a:r>
            <a:r>
              <a:rPr lang="nb-NO" sz="1800" dirty="0" smtClean="0">
                <a:solidFill>
                  <a:srgbClr val="002060"/>
                </a:solidFill>
              </a:rPr>
              <a:t>, slått og hogst.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Danner </a:t>
            </a:r>
            <a:r>
              <a:rPr lang="nb-NO" sz="1800" dirty="0">
                <a:solidFill>
                  <a:srgbClr val="002060"/>
                </a:solidFill>
              </a:rPr>
              <a:t>overgang mot myr, mot lavalpin, mot fjellskog og mot </a:t>
            </a:r>
            <a:r>
              <a:rPr lang="nb-NO" sz="1800" dirty="0" smtClean="0">
                <a:solidFill>
                  <a:srgbClr val="002060"/>
                </a:solidFill>
              </a:rPr>
              <a:t>setrer </a:t>
            </a:r>
            <a:r>
              <a:rPr lang="nb-NO" sz="1800" dirty="0">
                <a:solidFill>
                  <a:srgbClr val="002060"/>
                </a:solidFill>
              </a:rPr>
              <a:t>med mer intensivt drevet kulturmark.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Gjengroing med skog </a:t>
            </a:r>
            <a:r>
              <a:rPr lang="nb-NO" sz="1800" dirty="0">
                <a:solidFill>
                  <a:srgbClr val="002060"/>
                </a:solidFill>
              </a:rPr>
              <a:t>som følge av </a:t>
            </a:r>
            <a:r>
              <a:rPr lang="nb-NO" sz="1800" dirty="0" smtClean="0">
                <a:solidFill>
                  <a:srgbClr val="002060"/>
                </a:solidFill>
              </a:rPr>
              <a:t>endret klima, redusert beite </a:t>
            </a:r>
            <a:r>
              <a:rPr lang="nb-NO" sz="1800" dirty="0">
                <a:solidFill>
                  <a:srgbClr val="002060"/>
                </a:solidFill>
              </a:rPr>
              <a:t>og </a:t>
            </a:r>
            <a:r>
              <a:rPr lang="nb-NO" sz="1800" dirty="0" smtClean="0">
                <a:solidFill>
                  <a:srgbClr val="002060"/>
                </a:solidFill>
              </a:rPr>
              <a:t>opphør annen </a:t>
            </a:r>
            <a:r>
              <a:rPr lang="nb-NO" sz="1800" dirty="0">
                <a:solidFill>
                  <a:srgbClr val="002060"/>
                </a:solidFill>
              </a:rPr>
              <a:t>kulturhistorisk bruk</a:t>
            </a:r>
            <a:r>
              <a:rPr lang="nb-NO" sz="18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3028949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28877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Fjellskogen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74992"/>
            <a:ext cx="4114800" cy="4718304"/>
          </a:xfrm>
        </p:spPr>
        <p:txBody>
          <a:bodyPr>
            <a:no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Gran danner skoggrense mot lavalpin og boreal hei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Tidligere plukkhogst, fjellskoghogst, småflatehogst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 smtClean="0">
                <a:solidFill>
                  <a:srgbClr val="002060"/>
                </a:solidFill>
              </a:rPr>
              <a:t>Karakterisert som </a:t>
            </a:r>
            <a:r>
              <a:rPr lang="nb-NO" sz="1800" dirty="0" err="1" smtClean="0">
                <a:solidFill>
                  <a:srgbClr val="002060"/>
                </a:solidFill>
              </a:rPr>
              <a:t>vernskog</a:t>
            </a:r>
            <a:r>
              <a:rPr lang="nb-NO" sz="1800" dirty="0" smtClean="0">
                <a:solidFill>
                  <a:srgbClr val="002060"/>
                </a:solidFill>
              </a:rPr>
              <a:t> i skogbruket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Karakteristisk </a:t>
            </a:r>
            <a:r>
              <a:rPr lang="nb-NO" sz="1800" dirty="0">
                <a:solidFill>
                  <a:srgbClr val="002060"/>
                </a:solidFill>
              </a:rPr>
              <a:t>artsmangfold mhp. lav og vedlevende </a:t>
            </a:r>
            <a:r>
              <a:rPr lang="nb-NO" sz="1800" dirty="0" smtClean="0">
                <a:solidFill>
                  <a:srgbClr val="002060"/>
                </a:solidFill>
              </a:rPr>
              <a:t>sopp, viktig miljø for </a:t>
            </a:r>
            <a:r>
              <a:rPr lang="nb-NO" sz="1800" dirty="0">
                <a:solidFill>
                  <a:srgbClr val="002060"/>
                </a:solidFill>
              </a:rPr>
              <a:t>arealkrevende </a:t>
            </a:r>
            <a:r>
              <a:rPr lang="nb-NO" sz="1800" dirty="0" smtClean="0">
                <a:solidFill>
                  <a:srgbClr val="002060"/>
                </a:solidFill>
              </a:rPr>
              <a:t>gammelskogsarter.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Skader </a:t>
            </a:r>
            <a:r>
              <a:rPr lang="nb-NO" sz="1800" dirty="0">
                <a:solidFill>
                  <a:srgbClr val="002060"/>
                </a:solidFill>
              </a:rPr>
              <a:t>som følge av snø viktig </a:t>
            </a:r>
            <a:r>
              <a:rPr lang="nb-NO" sz="1800" dirty="0" smtClean="0">
                <a:solidFill>
                  <a:srgbClr val="002060"/>
                </a:solidFill>
              </a:rPr>
              <a:t>faktor.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Høy humiditet.</a:t>
            </a:r>
            <a:endParaRPr lang="nb-NO" sz="1800" dirty="0">
              <a:solidFill>
                <a:srgbClr val="002060"/>
              </a:solidFill>
            </a:endParaRPr>
          </a:p>
          <a:p>
            <a:pPr lvl="0"/>
            <a:endParaRPr lang="nb-NO" sz="1600" dirty="0" smtClean="0">
              <a:solidFill>
                <a:srgbClr val="002060"/>
              </a:solidFill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3447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Fjellskogen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47000"/>
            <a:ext cx="4038600" cy="4718304"/>
          </a:xfrm>
        </p:spPr>
        <p:txBody>
          <a:bodyPr>
            <a:normAutofit/>
          </a:bodyPr>
          <a:lstStyle/>
          <a:p>
            <a:pPr lvl="0"/>
            <a:r>
              <a:rPr lang="nb-NO" sz="1800" dirty="0">
                <a:solidFill>
                  <a:srgbClr val="002060"/>
                </a:solidFill>
              </a:rPr>
              <a:t>Viktige områder – gammel </a:t>
            </a:r>
            <a:r>
              <a:rPr lang="nb-NO" sz="1800" dirty="0" err="1">
                <a:solidFill>
                  <a:srgbClr val="002060"/>
                </a:solidFill>
              </a:rPr>
              <a:t>fjellnær</a:t>
            </a:r>
            <a:r>
              <a:rPr lang="nb-NO" sz="1800" dirty="0">
                <a:solidFill>
                  <a:srgbClr val="002060"/>
                </a:solidFill>
              </a:rPr>
              <a:t> og mindre påvirket granskog:</a:t>
            </a:r>
          </a:p>
          <a:p>
            <a:pPr lvl="1"/>
            <a:r>
              <a:rPr lang="nb-NO" sz="1800" dirty="0" err="1">
                <a:solidFill>
                  <a:srgbClr val="002060"/>
                </a:solidFill>
              </a:rPr>
              <a:t>Slåsæterlia</a:t>
            </a:r>
            <a:r>
              <a:rPr lang="nb-NO" sz="1800" dirty="0">
                <a:solidFill>
                  <a:srgbClr val="002060"/>
                </a:solidFill>
              </a:rPr>
              <a:t> – Grøtåsen (delvis naturreservat) 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Skogshaugen</a:t>
            </a:r>
            <a:r>
              <a:rPr lang="nb-NO" sz="1800" dirty="0">
                <a:solidFill>
                  <a:srgbClr val="002060"/>
                </a:solidFill>
              </a:rPr>
              <a:t>: Partivis eldre granskog</a:t>
            </a: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Høgfjellia </a:t>
            </a:r>
            <a:r>
              <a:rPr lang="nb-NO" sz="1800" dirty="0">
                <a:solidFill>
                  <a:srgbClr val="002060"/>
                </a:solidFill>
              </a:rPr>
              <a:t>– </a:t>
            </a:r>
            <a:r>
              <a:rPr lang="nb-NO" sz="1800" dirty="0" err="1">
                <a:solidFill>
                  <a:srgbClr val="002060"/>
                </a:solidFill>
              </a:rPr>
              <a:t>Heståsen</a:t>
            </a:r>
            <a:endParaRPr lang="nb-NO" sz="1800" dirty="0">
              <a:solidFill>
                <a:srgbClr val="002060"/>
              </a:solidFill>
            </a:endParaRPr>
          </a:p>
          <a:p>
            <a:pPr lvl="1"/>
            <a:r>
              <a:rPr lang="nb-NO" sz="1800" dirty="0" smtClean="0">
                <a:solidFill>
                  <a:srgbClr val="002060"/>
                </a:solidFill>
              </a:rPr>
              <a:t>Lunken </a:t>
            </a:r>
            <a:r>
              <a:rPr lang="nb-NO" sz="1800" dirty="0">
                <a:solidFill>
                  <a:srgbClr val="002060"/>
                </a:solidFill>
              </a:rPr>
              <a:t>– Bjørkestølen – </a:t>
            </a:r>
            <a:r>
              <a:rPr lang="nb-NO" sz="1800" dirty="0" err="1">
                <a:solidFill>
                  <a:srgbClr val="002060"/>
                </a:solidFill>
              </a:rPr>
              <a:t>Skjelbreida</a:t>
            </a:r>
            <a:endParaRPr lang="nb-NO" sz="1800" dirty="0">
              <a:solidFill>
                <a:srgbClr val="002060"/>
              </a:solidFill>
            </a:endParaRPr>
          </a:p>
          <a:p>
            <a:pPr lvl="1"/>
            <a:r>
              <a:rPr lang="nb-NO" sz="1800" dirty="0">
                <a:solidFill>
                  <a:srgbClr val="002060"/>
                </a:solidFill>
              </a:rPr>
              <a:t>Kjølområder mellom Gausdal og </a:t>
            </a:r>
            <a:r>
              <a:rPr lang="nb-NO" sz="1800" dirty="0" err="1">
                <a:solidFill>
                  <a:srgbClr val="002060"/>
                </a:solidFill>
              </a:rPr>
              <a:t>Auggedalen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>
                <a:solidFill>
                  <a:srgbClr val="002060"/>
                </a:solidFill>
              </a:rPr>
              <a:t>B</a:t>
            </a:r>
            <a:r>
              <a:rPr lang="nb-NO" sz="1800" dirty="0" smtClean="0">
                <a:solidFill>
                  <a:srgbClr val="002060"/>
                </a:solidFill>
              </a:rPr>
              <a:t>ehov </a:t>
            </a:r>
            <a:r>
              <a:rPr lang="nb-NO" sz="1800" dirty="0">
                <a:solidFill>
                  <a:srgbClr val="002060"/>
                </a:solidFill>
              </a:rPr>
              <a:t>for </a:t>
            </a:r>
            <a:r>
              <a:rPr lang="nb-NO" sz="1800" dirty="0" smtClean="0">
                <a:solidFill>
                  <a:srgbClr val="002060"/>
                </a:solidFill>
              </a:rPr>
              <a:t>ny kartlegging </a:t>
            </a:r>
            <a:r>
              <a:rPr lang="nb-NO" sz="1800" dirty="0">
                <a:solidFill>
                  <a:srgbClr val="002060"/>
                </a:solidFill>
              </a:rPr>
              <a:t>og oppdatert kunnskap om viktige områder/lokaliteter. 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2178"/>
            <a:ext cx="4038600" cy="3028950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42786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Myrområdene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8304"/>
          </a:xfrm>
        </p:spPr>
        <p:txBody>
          <a:bodyPr>
            <a:norm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Fattige </a:t>
            </a:r>
            <a:r>
              <a:rPr lang="nb-NO" sz="1800" dirty="0" err="1" smtClean="0">
                <a:solidFill>
                  <a:srgbClr val="002060"/>
                </a:solidFill>
              </a:rPr>
              <a:t>jordvannsmyrer</a:t>
            </a:r>
            <a:r>
              <a:rPr lang="nb-NO" sz="1800" dirty="0" smtClean="0">
                <a:solidFill>
                  <a:srgbClr val="002060"/>
                </a:solidFill>
              </a:rPr>
              <a:t> dominerer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Rikere myrinnslag forekommer spredt, spesielt i områder med kalkstein i vestre deler av kommunen.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En del myrer har sannsynligvis vært brukt til slått.</a:t>
            </a:r>
          </a:p>
          <a:p>
            <a:r>
              <a:rPr lang="nb-NO" sz="1800" dirty="0" smtClean="0">
                <a:solidFill>
                  <a:srgbClr val="002060"/>
                </a:solidFill>
              </a:rPr>
              <a:t>Større våtmarksområder med viktig funksjon for </a:t>
            </a:r>
            <a:r>
              <a:rPr lang="nb-NO" sz="1800" dirty="0" err="1" smtClean="0">
                <a:solidFill>
                  <a:srgbClr val="002060"/>
                </a:solidFill>
              </a:rPr>
              <a:t>våtmarksfugl</a:t>
            </a:r>
            <a:r>
              <a:rPr lang="nb-NO" sz="1800" dirty="0">
                <a:solidFill>
                  <a:srgbClr val="002060"/>
                </a:solidFill>
              </a:rPr>
              <a:t>.</a:t>
            </a:r>
            <a:endParaRPr lang="nb-NO" sz="1800" dirty="0" smtClean="0">
              <a:solidFill>
                <a:srgbClr val="002060"/>
              </a:solidFill>
            </a:endParaRPr>
          </a:p>
          <a:p>
            <a:r>
              <a:rPr lang="nb-NO" sz="1800" dirty="0" smtClean="0">
                <a:solidFill>
                  <a:srgbClr val="002060"/>
                </a:solidFill>
              </a:rPr>
              <a:t>Behov </a:t>
            </a:r>
            <a:r>
              <a:rPr lang="nb-NO" sz="1800" dirty="0">
                <a:solidFill>
                  <a:srgbClr val="002060"/>
                </a:solidFill>
              </a:rPr>
              <a:t>for </a:t>
            </a:r>
            <a:r>
              <a:rPr lang="nb-NO" sz="1800" dirty="0" smtClean="0">
                <a:solidFill>
                  <a:srgbClr val="002060"/>
                </a:solidFill>
              </a:rPr>
              <a:t>kartlegging </a:t>
            </a:r>
            <a:r>
              <a:rPr lang="nb-NO" sz="1800" dirty="0">
                <a:solidFill>
                  <a:srgbClr val="002060"/>
                </a:solidFill>
              </a:rPr>
              <a:t>og oppdatert kunnskap om viktige </a:t>
            </a:r>
            <a:r>
              <a:rPr lang="nb-NO" sz="1800" dirty="0" smtClean="0">
                <a:solidFill>
                  <a:srgbClr val="002060"/>
                </a:solidFill>
              </a:rPr>
              <a:t>områder, lokaliteter og funksjonsområder for fugl. </a:t>
            </a:r>
            <a:endParaRPr lang="nb-NO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002060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028067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0771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Villrein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8304"/>
          </a:xfrm>
        </p:spPr>
        <p:txBody>
          <a:bodyPr>
            <a:normAutofit/>
          </a:bodyPr>
          <a:lstStyle/>
          <a:p>
            <a:r>
              <a:rPr lang="nb-NO" sz="1800" dirty="0" smtClean="0">
                <a:solidFill>
                  <a:srgbClr val="002060"/>
                </a:solidFill>
              </a:rPr>
              <a:t>Biologisk </a:t>
            </a:r>
            <a:r>
              <a:rPr lang="nb-NO" sz="1800" dirty="0">
                <a:solidFill>
                  <a:srgbClr val="002060"/>
                </a:solidFill>
              </a:rPr>
              <a:t>leveområde tangerer den østligste delen av Lillehammer </a:t>
            </a:r>
            <a:r>
              <a:rPr lang="nb-NO" sz="1800" dirty="0" smtClean="0">
                <a:solidFill>
                  <a:srgbClr val="002060"/>
                </a:solidFill>
              </a:rPr>
              <a:t>kommune.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>
                <a:solidFill>
                  <a:srgbClr val="002060"/>
                </a:solidFill>
              </a:rPr>
              <a:t>Regional Plan for Rondane og </a:t>
            </a:r>
            <a:r>
              <a:rPr lang="nb-NO" sz="1800" dirty="0" err="1">
                <a:solidFill>
                  <a:srgbClr val="002060"/>
                </a:solidFill>
              </a:rPr>
              <a:t>Sølenkletten</a:t>
            </a:r>
            <a:r>
              <a:rPr lang="nb-NO" sz="1800" dirty="0">
                <a:solidFill>
                  <a:srgbClr val="002060"/>
                </a:solidFill>
              </a:rPr>
              <a:t>, godkjent </a:t>
            </a:r>
            <a:r>
              <a:rPr lang="nb-NO" sz="1800" dirty="0" smtClean="0">
                <a:solidFill>
                  <a:srgbClr val="002060"/>
                </a:solidFill>
              </a:rPr>
              <a:t>i 2013.</a:t>
            </a:r>
            <a:endParaRPr lang="nb-NO" sz="1800" dirty="0">
              <a:solidFill>
                <a:srgbClr val="002060"/>
              </a:solidFill>
            </a:endParaRPr>
          </a:p>
          <a:p>
            <a:r>
              <a:rPr lang="nb-NO" sz="1800" dirty="0" smtClean="0">
                <a:solidFill>
                  <a:srgbClr val="002060"/>
                </a:solidFill>
              </a:rPr>
              <a:t>Små begrensninger med </a:t>
            </a:r>
            <a:r>
              <a:rPr lang="nb-NO" sz="1800" dirty="0">
                <a:solidFill>
                  <a:srgbClr val="002060"/>
                </a:solidFill>
              </a:rPr>
              <a:t>dagens bruk og standard, men utviklingen i Fåberg Østfjell kan generer økt ferdsel og aktivitet inn i villreinområder og buffersone lenger inn i fjellet?</a:t>
            </a:r>
          </a:p>
          <a:p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888432" cy="5386728"/>
          </a:xfrm>
        </p:spPr>
      </p:pic>
    </p:spTree>
    <p:extLst>
      <p:ext uri="{BB962C8B-B14F-4D97-AF65-F5344CB8AC3E}">
        <p14:creationId xmlns:p14="http://schemas.microsoft.com/office/powerpoint/2010/main" val="1986297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806</TotalTime>
  <Words>616</Words>
  <Application>Microsoft Office PowerPoint</Application>
  <PresentationFormat>Skjermfremvisning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Klarhet</vt:lpstr>
      <vt:lpstr>Fjellområdene</vt:lpstr>
      <vt:lpstr>Naturgrunnlaget</vt:lpstr>
      <vt:lpstr>Geologi</vt:lpstr>
      <vt:lpstr>Naturtyper</vt:lpstr>
      <vt:lpstr>Boreal hei</vt:lpstr>
      <vt:lpstr>Fjellskogen</vt:lpstr>
      <vt:lpstr>Fjellskogen</vt:lpstr>
      <vt:lpstr>Myrområdene</vt:lpstr>
      <vt:lpstr>Villrein</vt:lpstr>
      <vt:lpstr>Vassdrag</vt:lpstr>
      <vt:lpstr>Vassdrag - påvirkning og utfordringer</vt:lpstr>
      <vt:lpstr>Vassdrag og næringstilførsler</vt:lpstr>
      <vt:lpstr>Forvaltningsmessige utfordringer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Me</dc:creator>
  <cp:lastModifiedBy>Me</cp:lastModifiedBy>
  <cp:revision>62</cp:revision>
  <cp:lastPrinted>2016-10-25T15:00:25Z</cp:lastPrinted>
  <dcterms:created xsi:type="dcterms:W3CDTF">2016-08-24T11:09:56Z</dcterms:created>
  <dcterms:modified xsi:type="dcterms:W3CDTF">2016-10-25T15:54:10Z</dcterms:modified>
</cp:coreProperties>
</file>