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  <p:sldMasterId id="2147483668" r:id="rId5"/>
  </p:sldMasterIdLst>
  <p:notesMasterIdLst>
    <p:notesMasterId r:id="rId16"/>
  </p:notesMasterIdLst>
  <p:handoutMasterIdLst>
    <p:handoutMasterId r:id="rId17"/>
  </p:handoutMasterIdLst>
  <p:sldIdLst>
    <p:sldId id="631" r:id="rId6"/>
    <p:sldId id="642" r:id="rId7"/>
    <p:sldId id="640" r:id="rId8"/>
    <p:sldId id="636" r:id="rId9"/>
    <p:sldId id="646" r:id="rId10"/>
    <p:sldId id="645" r:id="rId11"/>
    <p:sldId id="647" r:id="rId12"/>
    <p:sldId id="648" r:id="rId13"/>
    <p:sldId id="649" r:id="rId14"/>
    <p:sldId id="650" r:id="rId15"/>
  </p:sldIdLst>
  <p:sldSz cx="9144000" cy="5143500" type="screen16x9"/>
  <p:notesSz cx="6669088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1">
          <p15:clr>
            <a:srgbClr val="A4A3A4"/>
          </p15:clr>
        </p15:guide>
        <p15:guide id="2" pos="5312">
          <p15:clr>
            <a:srgbClr val="A4A3A4"/>
          </p15:clr>
        </p15:guide>
        <p15:guide id="3" pos="2880">
          <p15:clr>
            <a:srgbClr val="A4A3A4"/>
          </p15:clr>
        </p15:guide>
        <p15:guide id="4" pos="3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userId="S-1-5-21-695576007-2414396167-848910385-11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4D4D"/>
    <a:srgbClr val="E2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6" autoAdjust="0"/>
    <p:restoredTop sz="79273" autoAdjust="0"/>
  </p:normalViewPr>
  <p:slideViewPr>
    <p:cSldViewPr snapToGrid="0">
      <p:cViewPr varScale="1">
        <p:scale>
          <a:sx n="91" d="100"/>
          <a:sy n="91" d="100"/>
        </p:scale>
        <p:origin x="1123" y="67"/>
      </p:cViewPr>
      <p:guideLst>
        <p:guide orient="horz" pos="421"/>
        <p:guide pos="5312"/>
        <p:guide pos="2880"/>
        <p:guide pos="366"/>
      </p:guideLst>
    </p:cSldViewPr>
  </p:slideViewPr>
  <p:outlineViewPr>
    <p:cViewPr>
      <p:scale>
        <a:sx n="33" d="100"/>
        <a:sy n="33" d="100"/>
      </p:scale>
      <p:origin x="0" y="45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3372" y="-84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90542" cy="4965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777037" y="1"/>
            <a:ext cx="2890542" cy="4965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94EB5-E665-9D47-BB8C-A3343D1A741C}" type="datetimeFigureOut">
              <a:rPr lang="nb-NO" smtClean="0"/>
              <a:t>31.01.2017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9428430"/>
            <a:ext cx="2890542" cy="4965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777037" y="9428430"/>
            <a:ext cx="2890542" cy="4965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94C32-AF99-2A48-8607-71DF1CE3A9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0919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C46E9F27-D63E-4F08-B16D-EE85E027561D}" type="datetimeFigureOut">
              <a:rPr lang="nb-NO" smtClean="0"/>
              <a:t>31.01.2017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A26A7700-1737-4AE2-B8CF-C14B2ED0D8E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217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A7700-1737-4AE2-B8CF-C14B2ED0D8E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8528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A7700-1737-4AE2-B8CF-C14B2ED0D8E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535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A7700-1737-4AE2-B8CF-C14B2ED0D8E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9713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A7700-1737-4AE2-B8CF-C14B2ED0D8E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727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A7700-1737-4AE2-B8CF-C14B2ED0D8E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54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A7700-1737-4AE2-B8CF-C14B2ED0D8EB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1613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12256"/>
            <a:ext cx="8280920" cy="40116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D5151"/>
                </a:solidFill>
              </a:defRPr>
            </a:lvl1pPr>
            <a:lvl2pPr>
              <a:defRPr>
                <a:solidFill>
                  <a:srgbClr val="4D5151"/>
                </a:solidFill>
              </a:defRPr>
            </a:lvl2pPr>
            <a:lvl3pPr>
              <a:defRPr>
                <a:solidFill>
                  <a:srgbClr val="4D5151"/>
                </a:solidFill>
              </a:defRPr>
            </a:lvl3pPr>
            <a:lvl4pPr>
              <a:defRPr>
                <a:solidFill>
                  <a:srgbClr val="4D5151"/>
                </a:solidFill>
              </a:defRPr>
            </a:lvl4pPr>
            <a:lvl5pPr>
              <a:defRPr>
                <a:solidFill>
                  <a:srgbClr val="4D515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19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765" y="2231223"/>
            <a:ext cx="8090537" cy="401164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7276" y="2030641"/>
            <a:ext cx="8049448" cy="515458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277" y="2572145"/>
            <a:ext cx="8049447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D5151"/>
                </a:solidFill>
              </a:defRPr>
            </a:lvl1pPr>
            <a:lvl2pPr marL="45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4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347614"/>
            <a:ext cx="3951108" cy="3275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788024" y="1347614"/>
            <a:ext cx="3951108" cy="3275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12256"/>
            <a:ext cx="3950258" cy="401164"/>
          </a:xfrm>
        </p:spPr>
        <p:txBody>
          <a:bodyPr/>
          <a:lstStyle>
            <a:lvl1pPr>
              <a:defRPr sz="18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347614"/>
            <a:ext cx="3951108" cy="3275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788024" y="814210"/>
            <a:ext cx="3951108" cy="3809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4293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9542"/>
            <a:ext cx="8280920" cy="504056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275606"/>
            <a:ext cx="3951547" cy="557977"/>
          </a:xfrm>
        </p:spPr>
        <p:txBody>
          <a:bodyPr anchor="b"/>
          <a:lstStyle>
            <a:lvl1pPr marL="0" indent="0">
              <a:buNone/>
              <a:defRPr sz="1600" b="1">
                <a:latin typeface="Georgia"/>
                <a:cs typeface="Georgia"/>
              </a:defRPr>
            </a:lvl1pPr>
            <a:lvl2pPr marL="452445" indent="0">
              <a:buNone/>
              <a:defRPr sz="2000" b="1"/>
            </a:lvl2pPr>
            <a:lvl3pPr marL="904890" indent="0">
              <a:buNone/>
              <a:defRPr sz="1800" b="1"/>
            </a:lvl3pPr>
            <a:lvl4pPr marL="1357335" indent="0">
              <a:buNone/>
              <a:defRPr sz="1600" b="1"/>
            </a:lvl4pPr>
            <a:lvl5pPr marL="1809780" indent="0">
              <a:buNone/>
              <a:defRPr sz="1600" b="1"/>
            </a:lvl5pPr>
            <a:lvl6pPr marL="2262226" indent="0">
              <a:buNone/>
              <a:defRPr sz="1600" b="1"/>
            </a:lvl6pPr>
            <a:lvl7pPr marL="2714671" indent="0">
              <a:buNone/>
              <a:defRPr sz="1600" b="1"/>
            </a:lvl7pPr>
            <a:lvl8pPr marL="3167116" indent="0">
              <a:buNone/>
              <a:defRPr sz="1600" b="1"/>
            </a:lvl8pPr>
            <a:lvl9pPr marL="3619561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923678"/>
            <a:ext cx="3951547" cy="273443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788024" y="1275606"/>
            <a:ext cx="3951547" cy="557977"/>
          </a:xfrm>
        </p:spPr>
        <p:txBody>
          <a:bodyPr anchor="b"/>
          <a:lstStyle>
            <a:lvl1pPr marL="0" indent="0">
              <a:buNone/>
              <a:defRPr sz="1600" b="1">
                <a:latin typeface="Georgia"/>
                <a:cs typeface="Georgia"/>
              </a:defRPr>
            </a:lvl1pPr>
            <a:lvl2pPr marL="452445" indent="0">
              <a:buNone/>
              <a:defRPr sz="2000" b="1"/>
            </a:lvl2pPr>
            <a:lvl3pPr marL="904890" indent="0">
              <a:buNone/>
              <a:defRPr sz="1800" b="1"/>
            </a:lvl3pPr>
            <a:lvl4pPr marL="1357335" indent="0">
              <a:buNone/>
              <a:defRPr sz="1600" b="1"/>
            </a:lvl4pPr>
            <a:lvl5pPr marL="1809780" indent="0">
              <a:buNone/>
              <a:defRPr sz="1600" b="1"/>
            </a:lvl5pPr>
            <a:lvl6pPr marL="2262226" indent="0">
              <a:buNone/>
              <a:defRPr sz="1600" b="1"/>
            </a:lvl6pPr>
            <a:lvl7pPr marL="2714671" indent="0">
              <a:buNone/>
              <a:defRPr sz="1600" b="1"/>
            </a:lvl7pPr>
            <a:lvl8pPr marL="3167116" indent="0">
              <a:buNone/>
              <a:defRPr sz="1600" b="1"/>
            </a:lvl8pPr>
            <a:lvl9pPr marL="3619561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4788024" y="1923678"/>
            <a:ext cx="3951547" cy="273443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812256"/>
            <a:ext cx="2997970" cy="607366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812257"/>
            <a:ext cx="5101405" cy="391973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5" y="1491630"/>
            <a:ext cx="2997970" cy="3240360"/>
          </a:xfrm>
        </p:spPr>
        <p:txBody>
          <a:bodyPr/>
          <a:lstStyle>
            <a:lvl1pPr marL="0" indent="0">
              <a:buNone/>
              <a:defRPr sz="1400"/>
            </a:lvl1pPr>
            <a:lvl2pPr marL="452445" indent="0">
              <a:buNone/>
              <a:defRPr sz="1200"/>
            </a:lvl2pPr>
            <a:lvl3pPr marL="904890" indent="0">
              <a:buNone/>
              <a:defRPr sz="1000"/>
            </a:lvl3pPr>
            <a:lvl4pPr marL="1357335" indent="0">
              <a:buNone/>
              <a:defRPr sz="900"/>
            </a:lvl4pPr>
            <a:lvl5pPr marL="1809780" indent="0">
              <a:buNone/>
              <a:defRPr sz="900"/>
            </a:lvl5pPr>
            <a:lvl6pPr marL="2262226" indent="0">
              <a:buNone/>
              <a:defRPr sz="900"/>
            </a:lvl6pPr>
            <a:lvl7pPr marL="2714671" indent="0">
              <a:buNone/>
              <a:defRPr sz="900"/>
            </a:lvl7pPr>
            <a:lvl8pPr marL="3167116" indent="0">
              <a:buNone/>
              <a:defRPr sz="900"/>
            </a:lvl8pPr>
            <a:lvl9pPr marL="3619561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(large)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37924"/>
            <a:ext cx="8280920" cy="32403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545" y="4483318"/>
            <a:ext cx="8280920" cy="270272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Font typeface="Arial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2"/>
          </p:nvPr>
        </p:nvSpPr>
        <p:spPr>
          <a:xfrm>
            <a:off x="468313" y="555625"/>
            <a:ext cx="8280151" cy="34559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0670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249492"/>
            <a:ext cx="6264696" cy="37804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1"/>
          </p:nvPr>
        </p:nvSpPr>
        <p:spPr>
          <a:xfrm>
            <a:off x="468313" y="700088"/>
            <a:ext cx="8280400" cy="395989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86189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7544" y="812256"/>
            <a:ext cx="8280920" cy="40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9" tIns="45245" rIns="90489" bIns="45245" numCol="1" anchor="t" anchorCtr="0" compatLnSpc="1">
            <a:prstTxWarp prst="textNoShape">
              <a:avLst/>
            </a:prstTxWarp>
          </a:bodyPr>
          <a:lstStyle/>
          <a:p>
            <a:pPr lvl="0"/>
            <a:endParaRPr lang="nn-NO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7544" y="1353760"/>
            <a:ext cx="8280920" cy="330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9" tIns="45245" rIns="90489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Rectangle 6"/>
          <p:cNvSpPr>
            <a:spLocks noGrp="1" noChangeArrowheads="1"/>
          </p:cNvSpPr>
          <p:nvPr/>
        </p:nvSpPr>
        <p:spPr bwMode="auto">
          <a:xfrm>
            <a:off x="8372152" y="4813817"/>
            <a:ext cx="365176" cy="15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9" tIns="45245" rIns="90489" bIns="45245">
            <a:prstTxWarp prst="textNoShape">
              <a:avLst/>
            </a:prstTxWarp>
          </a:bodyPr>
          <a:lstStyle/>
          <a:p>
            <a:pPr algn="r" eaLnBrk="0" hangingPunct="0">
              <a:defRPr/>
            </a:pPr>
            <a:fld id="{39A27330-505A-F24E-A2BB-4ED2BDA96516}" type="slidenum">
              <a:rPr lang="nb-NO" sz="800" b="0" i="0" kern="1200" spc="0" normalizeH="0" baseline="0">
                <a:solidFill>
                  <a:srgbClr val="EE2B4F"/>
                </a:solidFill>
                <a:latin typeface="Verdana"/>
                <a:ea typeface="Georgia" charset="0"/>
                <a:cs typeface="Verdana"/>
              </a:rPr>
              <a:pPr algn="r" eaLnBrk="0" hangingPunct="0">
                <a:defRPr/>
              </a:pPr>
              <a:t>‹#›</a:t>
            </a:fld>
            <a:endParaRPr lang="nb-NO" sz="800" b="0" i="0" kern="1200" spc="0" normalizeH="0" baseline="0" dirty="0">
              <a:solidFill>
                <a:srgbClr val="EE2B4F"/>
              </a:solidFill>
              <a:latin typeface="Verdana"/>
              <a:ea typeface="Georgia" charset="0"/>
              <a:cs typeface="Verdana"/>
            </a:endParaRPr>
          </a:p>
        </p:txBody>
      </p:sp>
      <p:cxnSp>
        <p:nvCxnSpPr>
          <p:cNvPr id="10" name="Rett linje 4"/>
          <p:cNvCxnSpPr/>
          <p:nvPr/>
        </p:nvCxnSpPr>
        <p:spPr>
          <a:xfrm>
            <a:off x="467544" y="4731990"/>
            <a:ext cx="8280920" cy="0"/>
          </a:xfrm>
          <a:prstGeom prst="line">
            <a:avLst/>
          </a:prstGeom>
          <a:ln w="12700">
            <a:solidFill>
              <a:srgbClr val="B5BB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e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267494"/>
            <a:ext cx="1209272" cy="313406"/>
          </a:xfrm>
          <a:prstGeom prst="rect">
            <a:avLst/>
          </a:prstGeom>
        </p:spPr>
      </p:pic>
      <p:pic>
        <p:nvPicPr>
          <p:cNvPr id="13" name="Bilde 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813818"/>
            <a:ext cx="157905" cy="150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4" r:id="rId4"/>
    <p:sldLayoutId id="2147483670" r:id="rId5"/>
    <p:sldLayoutId id="2147483665" r:id="rId6"/>
    <p:sldLayoutId id="2147483667" r:id="rId7"/>
    <p:sldLayoutId id="2147483654" r:id="rId8"/>
    <p:sldLayoutId id="2147483655" r:id="rId9"/>
  </p:sldLayoutIdLst>
  <p:txStyles>
    <p:titleStyle>
      <a:lvl1pPr algn="l" defTabSz="452438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Georgia"/>
          <a:ea typeface="ＭＳ Ｐゴシック" pitchFamily="36" charset="-128"/>
          <a:cs typeface="Georgia"/>
        </a:defRPr>
      </a:lvl1pPr>
      <a:lvl2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2pPr>
      <a:lvl3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3pPr>
      <a:lvl4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4pPr>
      <a:lvl5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5pPr>
      <a:lvl6pPr marL="4572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6pPr>
      <a:lvl7pPr marL="9144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7pPr>
      <a:lvl8pPr marL="13716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8pPr>
      <a:lvl9pPr marL="18288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9pPr>
    </p:titleStyle>
    <p:bodyStyle>
      <a:lvl1pPr marL="338138" indent="-338138" algn="l" defTabSz="452438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rgbClr val="4D5151"/>
          </a:solidFill>
          <a:latin typeface="Verdana"/>
          <a:ea typeface="ＭＳ Ｐゴシック" pitchFamily="36" charset="-128"/>
          <a:cs typeface="Verdana"/>
        </a:defRPr>
      </a:lvl1pPr>
      <a:lvl2pPr marL="735013" indent="-282575" algn="l" defTabSz="452438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rgbClr val="4D5151"/>
          </a:solidFill>
          <a:latin typeface="Verdana"/>
          <a:ea typeface="ＭＳ Ｐゴシック" pitchFamily="36" charset="-128"/>
          <a:cs typeface="Verdana"/>
        </a:defRPr>
      </a:lvl2pPr>
      <a:lvl3pPr marL="1130300" indent="-225425" algn="l" defTabSz="452438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rgbClr val="4D5151"/>
          </a:solidFill>
          <a:latin typeface="Verdana"/>
          <a:ea typeface="ＭＳ Ｐゴシック" pitchFamily="36" charset="-128"/>
          <a:cs typeface="Verdana"/>
        </a:defRPr>
      </a:lvl3pPr>
      <a:lvl4pPr marL="1582738" indent="-225425" algn="l" defTabSz="452438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400" kern="1200">
          <a:solidFill>
            <a:srgbClr val="4D5151"/>
          </a:solidFill>
          <a:latin typeface="Verdana"/>
          <a:ea typeface="ＭＳ Ｐゴシック" pitchFamily="36" charset="-128"/>
          <a:cs typeface="Verdana"/>
        </a:defRPr>
      </a:lvl4pPr>
      <a:lvl5pPr marL="2035175" indent="-225425" algn="l" defTabSz="452438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400" kern="1200">
          <a:solidFill>
            <a:srgbClr val="4D5151"/>
          </a:solidFill>
          <a:latin typeface="Verdana"/>
          <a:ea typeface="ＭＳ Ｐゴシック" pitchFamily="36" charset="-128"/>
          <a:cs typeface="Verdana"/>
        </a:defRPr>
      </a:lvl5pPr>
      <a:lvl6pPr marL="2488448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893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3338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5784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45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890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335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780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226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671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116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561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21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8779"/>
            <a:ext cx="5213684" cy="3623969"/>
          </a:xfrm>
        </p:spPr>
        <p:txBody>
          <a:bodyPr/>
          <a:lstStyle/>
          <a:p>
            <a:pPr marL="0" indent="0">
              <a:buNone/>
            </a:pPr>
            <a:r>
              <a:rPr lang="nb-NO" sz="1400" dirty="0"/>
              <a:t>«Visjon for 10 –minutters byen, den levende og kompakte byen der det viktigste kan nås inne 10 minutter fra Storgata og Skysstasjonen.»</a:t>
            </a:r>
          </a:p>
          <a:p>
            <a:endParaRPr lang="nb-NO" sz="1200" dirty="0"/>
          </a:p>
          <a:p>
            <a:pPr marL="0" indent="0">
              <a:buNone/>
            </a:pPr>
            <a:r>
              <a:rPr lang="nb-NO" sz="1400" dirty="0"/>
              <a:t>Det er 3 hovedmål:</a:t>
            </a:r>
          </a:p>
          <a:p>
            <a:pPr marL="0" indent="0">
              <a:buNone/>
            </a:pPr>
            <a:r>
              <a:rPr lang="nb-NO" sz="1400" dirty="0"/>
              <a:t>1.	Vekst i boliger og arbeidsplasser skal i hovedsak skje innenfor «10-minutters-byen»</a:t>
            </a:r>
          </a:p>
          <a:p>
            <a:endParaRPr lang="nb-NO" sz="1400" dirty="0"/>
          </a:p>
          <a:p>
            <a:pPr marL="0" indent="0">
              <a:buNone/>
            </a:pPr>
            <a:r>
              <a:rPr lang="nb-NO" sz="1400" dirty="0"/>
              <a:t>2.	Transportsystemet skal være miljøvennlig, trafikksikkert og skal samtidig tilrettelegge for 10-minutters-byen, det vil si kompakt/tett by- og tettstedutvikling.</a:t>
            </a:r>
          </a:p>
          <a:p>
            <a:pPr marL="0" indent="0">
              <a:buNone/>
            </a:pPr>
            <a:endParaRPr lang="nb-NO" sz="1400" dirty="0"/>
          </a:p>
          <a:p>
            <a:pPr marL="0" indent="0">
              <a:buNone/>
            </a:pPr>
            <a:r>
              <a:rPr lang="nb-NO" sz="1400" dirty="0"/>
              <a:t>3.	Veksten i persontrafikken skal tas av kollektivtrafikk, sykkel og gange.</a:t>
            </a:r>
          </a:p>
          <a:p>
            <a:endParaRPr lang="nb-NO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0338" y="387350"/>
            <a:ext cx="7371430" cy="607261"/>
          </a:xfrm>
        </p:spPr>
        <p:txBody>
          <a:bodyPr/>
          <a:lstStyle/>
          <a:p>
            <a:r>
              <a:rPr lang="nb-NO" sz="2000" dirty="0">
                <a:solidFill>
                  <a:srgbClr val="C00000"/>
                </a:solidFill>
              </a:rPr>
              <a:t>Revisjon av kommuneplan – parkeringsbestemmelser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328" y="1353760"/>
            <a:ext cx="2356586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6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42699"/>
            <a:ext cx="8280920" cy="401164"/>
          </a:xfrm>
        </p:spPr>
        <p:txBody>
          <a:bodyPr/>
          <a:lstStyle/>
          <a:p>
            <a:r>
              <a:rPr lang="nb-NO" dirty="0"/>
              <a:t>++…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10063"/>
            <a:ext cx="8215137" cy="3885505"/>
          </a:xfrm>
        </p:spPr>
        <p:txBody>
          <a:bodyPr/>
          <a:lstStyle/>
          <a:p>
            <a:r>
              <a:rPr lang="nb-NO" dirty="0"/>
              <a:t>Arrangement, </a:t>
            </a:r>
            <a:r>
              <a:rPr lang="nb-NO" dirty="0" err="1"/>
              <a:t>byfester</a:t>
            </a:r>
            <a:r>
              <a:rPr lang="nb-NO" dirty="0"/>
              <a:t> og felles møteplasser!!</a:t>
            </a:r>
          </a:p>
          <a:p>
            <a:r>
              <a:rPr lang="nb-NO" dirty="0"/>
              <a:t>Turisme – søndags åpen by..?</a:t>
            </a:r>
          </a:p>
          <a:p>
            <a:r>
              <a:rPr lang="nb-NO" dirty="0"/>
              <a:t>Ut med kantiner og matpakke – bruk byens serveringstilbud</a:t>
            </a:r>
          </a:p>
          <a:p>
            <a:r>
              <a:rPr lang="nb-NO" dirty="0"/>
              <a:t>Pop-up arrangement og pop-up butikker</a:t>
            </a:r>
          </a:p>
          <a:p>
            <a:r>
              <a:rPr lang="nb-NO" dirty="0" err="1"/>
              <a:t>Byguider</a:t>
            </a:r>
            <a:r>
              <a:rPr lang="nb-NO" dirty="0"/>
              <a:t> og byvandringer</a:t>
            </a:r>
          </a:p>
          <a:p>
            <a:r>
              <a:rPr lang="nb-NO" dirty="0"/>
              <a:t>Sosial kontroll – trygt sentrum </a:t>
            </a:r>
          </a:p>
          <a:p>
            <a:r>
              <a:rPr lang="nb-NO" dirty="0"/>
              <a:t>Gatebruksplan, sommer og vinter</a:t>
            </a:r>
          </a:p>
          <a:p>
            <a:r>
              <a:rPr lang="nb-NO" dirty="0"/>
              <a:t>Smartteknologi</a:t>
            </a:r>
          </a:p>
          <a:p>
            <a:r>
              <a:rPr lang="nb-NO" dirty="0"/>
              <a:t>God arkitektur og gode bygg</a:t>
            </a:r>
          </a:p>
          <a:p>
            <a:r>
              <a:rPr lang="nb-NO" dirty="0"/>
              <a:t>Kvalitetssikre at byen har «nødvendig» service- og tjenestetilbud, hvis ikke- bør vi samarbeide om å få de på plass!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5494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754" y="379119"/>
            <a:ext cx="6246077" cy="575386"/>
          </a:xfrm>
        </p:spPr>
        <p:txBody>
          <a:bodyPr/>
          <a:lstStyle/>
          <a:p>
            <a:r>
              <a:rPr lang="nb-NO" dirty="0"/>
              <a:t>Eiendomsutvikler og forvalter av næringseiendom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7922" y="2318085"/>
            <a:ext cx="2403672" cy="216775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0"/>
          </p:nvPr>
        </p:nvPicPr>
        <p:blipFill>
          <a:blip r:embed="rId4"/>
          <a:stretch>
            <a:fillRect/>
          </a:stretch>
        </p:blipFill>
        <p:spPr>
          <a:xfrm>
            <a:off x="3175669" y="2844807"/>
            <a:ext cx="2630651" cy="1713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758" y="2557781"/>
            <a:ext cx="2286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7" y="812256"/>
            <a:ext cx="8387517" cy="463092"/>
          </a:xfrm>
        </p:spPr>
        <p:txBody>
          <a:bodyPr/>
          <a:lstStyle/>
          <a:p>
            <a:r>
              <a:rPr lang="nb-NO" sz="1600" dirty="0"/>
              <a:t>Hvordan oppleves parkeringssituasjonen i dag i Lillehammer sentrum?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646820"/>
            <a:ext cx="3753582" cy="2976727"/>
          </a:xfrm>
        </p:spPr>
        <p:txBody>
          <a:bodyPr>
            <a:norm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467544" y="1250632"/>
            <a:ext cx="4978570" cy="33729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296803"/>
            <a:ext cx="2502569" cy="324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61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467543" y="829392"/>
            <a:ext cx="5243446" cy="1811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3" y="2826145"/>
            <a:ext cx="4300508" cy="15662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835" y="2993878"/>
            <a:ext cx="1676649" cy="16718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568" y="1283424"/>
            <a:ext cx="1599407" cy="159479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7543" y="249492"/>
            <a:ext cx="5125949" cy="426012"/>
          </a:xfrm>
        </p:spPr>
        <p:txBody>
          <a:bodyPr>
            <a:normAutofit/>
          </a:bodyPr>
          <a:lstStyle/>
          <a:p>
            <a:r>
              <a:rPr lang="nb-NO" dirty="0"/>
              <a:t>Gjeldende parkeringsvedtekter</a:t>
            </a:r>
          </a:p>
        </p:txBody>
      </p:sp>
    </p:spTree>
    <p:extLst>
      <p:ext uri="{BB962C8B-B14F-4D97-AF65-F5344CB8AC3E}">
        <p14:creationId xmlns:p14="http://schemas.microsoft.com/office/powerpoint/2010/main" val="229345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473" y="589834"/>
            <a:ext cx="8313991" cy="621128"/>
          </a:xfrm>
        </p:spPr>
        <p:txBody>
          <a:bodyPr/>
          <a:lstStyle/>
          <a:p>
            <a:r>
              <a:rPr lang="nb-NO" sz="2000" dirty="0"/>
              <a:t>Hvordan bør de nye parkeringsvedtektene utformes for å stimulere til videre eiendoms- og næringsutvikling i sentrum?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95" y="1353760"/>
            <a:ext cx="8847437" cy="3350045"/>
          </a:xfrm>
        </p:spPr>
        <p:txBody>
          <a:bodyPr/>
          <a:lstStyle/>
          <a:p>
            <a:pPr lvl="0"/>
            <a:r>
              <a:rPr lang="nb-NO" sz="1600" dirty="0"/>
              <a:t>Gjeldende praksis/bestemmelser for bolig og næring kan i prinsippet videreføres. </a:t>
            </a:r>
          </a:p>
          <a:p>
            <a:pPr lvl="0"/>
            <a:r>
              <a:rPr lang="nb-NO" sz="1600" dirty="0"/>
              <a:t>Sambruk mellom bolig og næring bør gi reduserte krav til gjesteparkering.</a:t>
            </a:r>
          </a:p>
          <a:p>
            <a:pPr lvl="0"/>
            <a:r>
              <a:rPr lang="nb-NO" sz="1600" dirty="0"/>
              <a:t>Minimumskrav til sykkelparkering for bolig og næring/kontor </a:t>
            </a:r>
          </a:p>
          <a:p>
            <a:pPr lvl="0"/>
            <a:r>
              <a:rPr lang="nb-NO" sz="1600" dirty="0"/>
              <a:t>Ved utbygging på vanskelige tomter, bidra til løsning ved å tillate bruk frikjøpsordning eller tinglyste parkeringsrettigheter. </a:t>
            </a:r>
          </a:p>
          <a:p>
            <a:pPr lvl="0"/>
            <a:r>
              <a:rPr lang="nb-NO" sz="1600" dirty="0"/>
              <a:t>Vernede bygg med begrensninger for effektiv arealbruk kan parkeringskrav vurderes ut i fra skjønn. Tillate frikjøpsordning eller andre tinglyste parkeringsrettigheter. </a:t>
            </a:r>
          </a:p>
          <a:p>
            <a:pPr lvl="0"/>
            <a:r>
              <a:rPr lang="nb-NO" sz="1600" dirty="0"/>
              <a:t>Korttidsparkering på gateparkering på ettermiddag, kveld og helg tilpasses handel og service, lag en gatebruksplan for sommer og vinter som fremmer handel og aktiviteter.</a:t>
            </a:r>
          </a:p>
          <a:p>
            <a:pPr lvl="0"/>
            <a:r>
              <a:rPr lang="nb-NO" sz="1600" dirty="0"/>
              <a:t>Ikke tillat tiltak som baserer seg på fremmedparkering. </a:t>
            </a:r>
          </a:p>
          <a:p>
            <a:pPr lvl="0"/>
            <a:endParaRPr lang="nb-NO" sz="1600" dirty="0"/>
          </a:p>
          <a:p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34777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491"/>
            <a:ext cx="6732326" cy="895567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88061" y="1027629"/>
            <a:ext cx="8092903" cy="32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06" y="0"/>
            <a:ext cx="6264696" cy="378042"/>
          </a:xfrm>
        </p:spPr>
        <p:txBody>
          <a:bodyPr>
            <a:normAutofit fontScale="90000"/>
          </a:bodyPr>
          <a:lstStyle/>
          <a:p>
            <a:r>
              <a:rPr lang="nb-NO" dirty="0"/>
              <a:t>Med et mål om å bli 10-minutters-byen; Hvilke tiltak må gjøres på kort og lang sikt for å få til dette.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0" y="669981"/>
            <a:ext cx="3393928" cy="4473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913" y="3151695"/>
            <a:ext cx="3650032" cy="1991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395" y="669980"/>
            <a:ext cx="3564605" cy="2481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928" y="669980"/>
            <a:ext cx="2170337" cy="447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18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457" y="219132"/>
            <a:ext cx="8280920" cy="401164"/>
          </a:xfrm>
        </p:spPr>
        <p:txBody>
          <a:bodyPr/>
          <a:lstStyle/>
          <a:p>
            <a:r>
              <a:rPr lang="nb-NO" dirty="0"/>
              <a:t>Barn i byen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5092" y="2471351"/>
            <a:ext cx="2435393" cy="2292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32" y="762937"/>
            <a:ext cx="2771260" cy="4001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092" y="1048991"/>
            <a:ext cx="2771775" cy="171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485" y="1556226"/>
            <a:ext cx="3258469" cy="320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44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452" y="293272"/>
            <a:ext cx="8280920" cy="401164"/>
          </a:xfrm>
        </p:spPr>
        <p:txBody>
          <a:bodyPr/>
          <a:lstStyle/>
          <a:p>
            <a:r>
              <a:rPr lang="nb-NO" dirty="0"/>
              <a:t>Eldre i byen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545" y="2319868"/>
            <a:ext cx="3165342" cy="2388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141" y="2319868"/>
            <a:ext cx="1875264" cy="2388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660" y="2298357"/>
            <a:ext cx="2818981" cy="24103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452" y="768488"/>
            <a:ext cx="805037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Opplevelser og servicetilbud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Folkehelse og mental helse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Møteplasser, ute og inne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Private og offentlige tjenester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Fysisk tilrettelegging, ute og inne</a:t>
            </a:r>
          </a:p>
        </p:txBody>
      </p:sp>
    </p:spTree>
    <p:extLst>
      <p:ext uri="{BB962C8B-B14F-4D97-AF65-F5344CB8AC3E}">
        <p14:creationId xmlns:p14="http://schemas.microsoft.com/office/powerpoint/2010/main" val="1174104980"/>
      </p:ext>
    </p:extLst>
  </p:cSld>
  <p:clrMapOvr>
    <a:masterClrMapping/>
  </p:clrMapOvr>
</p:sld>
</file>

<file path=ppt/theme/theme1.xml><?xml version="1.0" encoding="utf-8"?>
<a:theme xmlns:a="http://schemas.openxmlformats.org/drawingml/2006/main" name="Smedvig Powerpoint mal16-9">
  <a:themeElements>
    <a:clrScheme name="Smedvig2013v2">
      <a:dk1>
        <a:sysClr val="windowText" lastClr="000000"/>
      </a:dk1>
      <a:lt1>
        <a:sysClr val="window" lastClr="FFFFFF"/>
      </a:lt1>
      <a:dk2>
        <a:srgbClr val="4D5151"/>
      </a:dk2>
      <a:lt2>
        <a:srgbClr val="E2E1DD"/>
      </a:lt2>
      <a:accent1>
        <a:srgbClr val="A18973"/>
      </a:accent1>
      <a:accent2>
        <a:srgbClr val="C4E5F9"/>
      </a:accent2>
      <a:accent3>
        <a:srgbClr val="00A9E5"/>
      </a:accent3>
      <a:accent4>
        <a:srgbClr val="00588E"/>
      </a:accent4>
      <a:accent5>
        <a:srgbClr val="6A335B"/>
      </a:accent5>
      <a:accent6>
        <a:srgbClr val="CFC7BD"/>
      </a:accent6>
      <a:hlink>
        <a:srgbClr val="002E57"/>
      </a:hlink>
      <a:folHlink>
        <a:srgbClr val="5872B7"/>
      </a:folHlink>
    </a:clrScheme>
    <a:fontScheme name="Smedvig.tekst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gendefinert utforming">
  <a:themeElements>
    <a:clrScheme name="SMEDVIG 2013">
      <a:dk1>
        <a:sysClr val="windowText" lastClr="000000"/>
      </a:dk1>
      <a:lt1>
        <a:sysClr val="window" lastClr="FFFFFF"/>
      </a:lt1>
      <a:dk2>
        <a:srgbClr val="4D5151"/>
      </a:dk2>
      <a:lt2>
        <a:srgbClr val="E2E1DD"/>
      </a:lt2>
      <a:accent1>
        <a:srgbClr val="A18973"/>
      </a:accent1>
      <a:accent2>
        <a:srgbClr val="C4E5F9"/>
      </a:accent2>
      <a:accent3>
        <a:srgbClr val="00A9E5"/>
      </a:accent3>
      <a:accent4>
        <a:srgbClr val="420C5C"/>
      </a:accent4>
      <a:accent5>
        <a:srgbClr val="6A335B"/>
      </a:accent5>
      <a:accent6>
        <a:srgbClr val="CFC7BD"/>
      </a:accent6>
      <a:hlink>
        <a:srgbClr val="002E57"/>
      </a:hlink>
      <a:folHlink>
        <a:srgbClr val="5872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New document" ma:contentTypeID="0x01010000C4AE4D82C77A44924E9FA6AAF222DE008C2C34A2B30E5F41A37CC2BBB6B67CA7" ma:contentTypeVersion="19" ma:contentTypeDescription="Smedvig document" ma:contentTypeScope="" ma:versionID="1e6c7e327175484d0d6479544d15147c">
  <xsd:schema xmlns:xsd="http://www.w3.org/2001/XMLSchema" xmlns:xs="http://www.w3.org/2001/XMLSchema" xmlns:p="http://schemas.microsoft.com/office/2006/metadata/properties" xmlns:ns1="http://schemas.microsoft.com/sharepoint/v3" xmlns:ns2="d6a6389e-a820-44bc-9849-864c6ffbf4c1" xmlns:ns3="485e0a96-7400-47a7-9968-7f7c43b6c6e2" xmlns:ns4="http://schemas.microsoft.com/sharepoint/v4" targetNamespace="http://schemas.microsoft.com/office/2006/metadata/properties" ma:root="true" ma:fieldsID="93679bd10f218af2b3fd3c90d318630c" ns1:_="" ns2:_="" ns3:_="" ns4:_="">
    <xsd:import namespace="http://schemas.microsoft.com/sharepoint/v3"/>
    <xsd:import namespace="d6a6389e-a820-44bc-9849-864c6ffbf4c1"/>
    <xsd:import namespace="485e0a96-7400-47a7-9968-7f7c43b6c6e2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Company_x0020_Name"/>
                <xsd:element ref="ns2:Period" minOccurs="0"/>
                <xsd:element ref="ns2:Smedvig_x0020_Department_x0020_Short_x0020_Name" minOccurs="0"/>
                <xsd:element ref="ns3:Document_x0020_Type"/>
                <xsd:element ref="ns1:PublishingStartDate" minOccurs="0"/>
                <xsd:element ref="ns1:PublishingExpirationDate" minOccurs="0"/>
                <xsd:element ref="ns4:IconOverlay" minOccurs="0"/>
                <xsd:element ref="ns1:_vti_ItemDeclaredRecord" minOccurs="0"/>
                <xsd:element ref="ns1:_vti_ItemHoldRecord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hidden="true" ma:internalName="PublishingStartDate" ma:readOnly="false">
      <xsd:simpleType>
        <xsd:restriction base="dms:Unknown"/>
      </xsd:simpleType>
    </xsd:element>
    <xsd:element name="PublishingExpirationDate" ma:index="9" nillable="true" ma:displayName="Scheduling End Date" ma:hidden="true" ma:internalName="PublishingExpirationDate" ma:readOnly="false">
      <xsd:simpleType>
        <xsd:restriction base="dms:Unknown"/>
      </xsd:simpleType>
    </xsd:element>
    <xsd:element name="_vti_ItemDeclaredRecord" ma:index="16" nillable="true" ma:displayName="Declared Record" ma:hidden="true" ma:internalName="_vti_ItemDeclaredRecord" ma:readOnly="true">
      <xsd:simpleType>
        <xsd:restriction base="dms:DateTime"/>
      </xsd:simpleType>
    </xsd:element>
    <xsd:element name="_vti_ItemHoldRecordStatus" ma:index="17" nillable="true" ma:displayName="Hold and Record Status" ma:decimals="0" ma:description="" ma:hidden="true" ma:indexed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a6389e-a820-44bc-9849-864c6ffbf4c1" elementFormDefault="qualified">
    <xsd:import namespace="http://schemas.microsoft.com/office/2006/documentManagement/types"/>
    <xsd:import namespace="http://schemas.microsoft.com/office/infopath/2007/PartnerControls"/>
    <xsd:element name="Company_x0020_Name" ma:index="2" ma:displayName="Company Name" ma:indexed="true" ma:list="{b61a8f82-56ad-48b7-874d-8f4eabd4c274}" ma:internalName="Company_x0020_Name" ma:showField="Title" ma:web="d6a6389e-a820-44bc-9849-864c6ffbf4c1">
      <xsd:simpleType>
        <xsd:restriction base="dms:Lookup"/>
      </xsd:simpleType>
    </xsd:element>
    <xsd:element name="Period" ma:index="3" nillable="true" ma:displayName="Period" ma:list="{5a66e29f-b683-4451-ae43-578093caa26b}" ma:internalName="Period" ma:showField="Title" ma:web="d6a6389e-a820-44bc-9849-864c6ffbf4c1">
      <xsd:simpleType>
        <xsd:restriction base="dms:Lookup"/>
      </xsd:simpleType>
    </xsd:element>
    <xsd:element name="Smedvig_x0020_Department_x0020_Short_x0020_Name" ma:index="4" nillable="true" ma:displayName="Smedvig Department Short Name" ma:list="{e2d2433c-2183-41e4-a857-9b40c587773f}" ma:internalName="Smedvig_x0020_Department_x0020_Short_x0020_Name" ma:showField="Title" ma:web="d6a6389e-a820-44bc-9849-864c6ffbf4c1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5e0a96-7400-47a7-9968-7f7c43b6c6e2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5" ma:displayName="Document Type" ma:list="{b2d2db31-c4dd-4e7d-a549-e538634e7890}" ma:internalName="Document_x0020_Type" ma:showField="Titl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5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eriod xmlns="d6a6389e-a820-44bc-9849-864c6ffbf4c1">155</Period>
    <Company_x0020_Name xmlns="d6a6389e-a820-44bc-9849-864c6ffbf4c1">89</Company_x0020_Name>
    <Document_x0020_Type xmlns="485e0a96-7400-47a7-9968-7f7c43b6c6e2">113</Document_x0020_Type>
    <Smedvig_x0020_Department_x0020_Short_x0020_Name xmlns="d6a6389e-a820-44bc-9849-864c6ffbf4c1">2</Smedvig_x0020_Department_x0020_Short_x0020_Name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2BD4A5B-C6BA-4CA8-B64D-323B86DB8F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6a6389e-a820-44bc-9849-864c6ffbf4c1"/>
    <ds:schemaRef ds:uri="485e0a96-7400-47a7-9968-7f7c43b6c6e2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A8EE16-8936-46E4-8579-99959C42B7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52002C-2D0F-4B31-8910-DCD5598E706C}">
  <ds:schemaRefs>
    <ds:schemaRef ds:uri="http://schemas.microsoft.com/office/2006/documentManagement/types"/>
    <ds:schemaRef ds:uri="485e0a96-7400-47a7-9968-7f7c43b6c6e2"/>
    <ds:schemaRef ds:uri="http://schemas.microsoft.com/sharepoint/v4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6a6389e-a820-44bc-9849-864c6ffbf4c1"/>
    <ds:schemaRef ds:uri="http://www.w3.org/XML/1998/namespace"/>
    <ds:schemaRef ds:uri="http://schemas.microsoft.com/office/2006/metadata/properties"/>
    <ds:schemaRef ds:uri="http://schemas.microsoft.com/sharepoint/v3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20896</TotalTime>
  <Words>308</Words>
  <Application>Microsoft Office PowerPoint</Application>
  <PresentationFormat>Skjermfremvisning (16:9)</PresentationFormat>
  <Paragraphs>52</Paragraphs>
  <Slides>10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10</vt:i4>
      </vt:variant>
    </vt:vector>
  </HeadingPairs>
  <TitlesOfParts>
    <vt:vector size="17" baseType="lpstr">
      <vt:lpstr>ＭＳ Ｐゴシック</vt:lpstr>
      <vt:lpstr>Arial</vt:lpstr>
      <vt:lpstr>Calibri</vt:lpstr>
      <vt:lpstr>Georgia</vt:lpstr>
      <vt:lpstr>Verdana</vt:lpstr>
      <vt:lpstr>Smedvig Powerpoint mal16-9</vt:lpstr>
      <vt:lpstr>Egendefinert utforming</vt:lpstr>
      <vt:lpstr>Revisjon av kommuneplan – parkeringsbestemmelser</vt:lpstr>
      <vt:lpstr>Eiendomsutvikler og forvalter av næringseiendom</vt:lpstr>
      <vt:lpstr>Hvordan oppleves parkeringssituasjonen i dag i Lillehammer sentrum?</vt:lpstr>
      <vt:lpstr>Gjeldende parkeringsvedtekter</vt:lpstr>
      <vt:lpstr>Hvordan bør de nye parkeringsvedtektene utformes for å stimulere til videre eiendoms- og næringsutvikling i sentrum? </vt:lpstr>
      <vt:lpstr>PowerPoint-presentasjon</vt:lpstr>
      <vt:lpstr>Med et mål om å bli 10-minutters-byen; Hvilke tiltak må gjøres på kort og lang sikt for å få til dette.</vt:lpstr>
      <vt:lpstr>Barn i byen</vt:lpstr>
      <vt:lpstr>Eldre i byen</vt:lpstr>
      <vt:lpstr>++…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Hovedpresentasjon_SmedvigEiendom_oppdatert20150528</dc:title>
  <dc:creator>Laakso, Anne Marie</dc:creator>
  <cp:lastModifiedBy>Areal Pluss</cp:lastModifiedBy>
  <cp:revision>728</cp:revision>
  <cp:lastPrinted>2014-01-29T10:06:32Z</cp:lastPrinted>
  <dcterms:created xsi:type="dcterms:W3CDTF">2012-10-01T10:39:08Z</dcterms:created>
  <dcterms:modified xsi:type="dcterms:W3CDTF">2017-01-31T08:30:25Z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0x01010000C4AE4D82C77A44924E9FA6AAF222DE008C2C34A2B30E5F41A37CC2BBB6B67CA7</vt:lpwstr>
  </property>
</Properties>
</file>