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308" r:id="rId4"/>
    <p:sldId id="305" r:id="rId5"/>
    <p:sldId id="306" r:id="rId6"/>
    <p:sldId id="309" r:id="rId7"/>
    <p:sldId id="310" r:id="rId8"/>
    <p:sldId id="311" r:id="rId9"/>
    <p:sldId id="300" r:id="rId10"/>
    <p:sldId id="301" r:id="rId11"/>
    <p:sldId id="302" r:id="rId12"/>
    <p:sldId id="291" r:id="rId13"/>
    <p:sldId id="293" r:id="rId14"/>
    <p:sldId id="303" r:id="rId15"/>
    <p:sldId id="279" r:id="rId16"/>
    <p:sldId id="287" r:id="rId17"/>
    <p:sldId id="288" r:id="rId18"/>
    <p:sldId id="289" r:id="rId19"/>
    <p:sldId id="260" r:id="rId20"/>
    <p:sldId id="294" r:id="rId21"/>
    <p:sldId id="262" r:id="rId22"/>
    <p:sldId id="295" r:id="rId23"/>
    <p:sldId id="312" r:id="rId24"/>
    <p:sldId id="259" r:id="rId25"/>
    <p:sldId id="299" r:id="rId26"/>
    <p:sldId id="273" r:id="rId2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75" d="100"/>
          <a:sy n="75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31.01.2017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221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30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Nytt parkeringshus – Sentrum P-hus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7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5F1CB2-1112-47A9-BEE3-7C73C56BFAB3}" type="datetime1">
              <a:rPr lang="nb-NO" smtClean="0"/>
              <a:t>31.01.2017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7FBAE52-247B-4B3B-BCCD-E3CF4776654C}" type="datetime1">
              <a:rPr lang="nb-NO" smtClean="0"/>
              <a:t>31.01.2017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CEA4-F50B-49CC-AF1F-64A6FDB33E7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05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31.01.2017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4F90966-7596-4402-AE20-F46E6732D616}" type="datetime1">
              <a:rPr lang="nb-NO" smtClean="0"/>
              <a:t>31.01.2017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C99FDD5D-C0C7-4411-BAB6-0F6A9201BA7D}" type="datetime1">
              <a:rPr lang="nb-NO" smtClean="0"/>
              <a:t>31.01.2017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7DD8E5-618F-4019-88F3-9051A15A3CBC}" type="datetime1">
              <a:rPr lang="nb-NO" smtClean="0"/>
              <a:t>31.01.2017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EB2E243-E1A4-4D00-88DB-AECA92C56AD4}" type="datetime1">
              <a:rPr lang="nb-NO" smtClean="0"/>
              <a:t>31.01.2017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459DE6-7436-4635-96EF-5D609ACF0BB0}" type="datetime1">
              <a:rPr lang="nb-NO" smtClean="0"/>
              <a:t>31.01.2017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B05D01-8EE7-45A9-A4BF-E69BBE68892A}" type="datetime1">
              <a:rPr lang="nb-NO" smtClean="0"/>
              <a:t>31.01.2017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B3DC51B-3E28-44F1-A691-1F15EC5940FA}" type="datetime1">
              <a:rPr lang="nb-NO" smtClean="0"/>
              <a:t>31.01.2017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650DCB-8242-431E-BE3F-D6E79D1AB133}" type="datetime1">
              <a:rPr lang="nb-NO" smtClean="0"/>
              <a:t>31.01.2017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Trafikk og parkering </a:t>
            </a:r>
            <a:br>
              <a:rPr lang="nb-NO" sz="3200" dirty="0"/>
            </a:br>
            <a:r>
              <a:rPr lang="nb-NO" sz="3200" dirty="0"/>
              <a:t>– </a:t>
            </a:r>
            <a:br>
              <a:rPr lang="nb-NO" dirty="0"/>
            </a:br>
            <a:r>
              <a:rPr lang="nb-NO" sz="2800" dirty="0"/>
              <a:t>Status, utfordringer og virkemiddelbruk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4773" y="4869160"/>
            <a:ext cx="7204788" cy="1224136"/>
          </a:xfrm>
        </p:spPr>
        <p:txBody>
          <a:bodyPr/>
          <a:lstStyle/>
          <a:p>
            <a:pPr algn="ctr"/>
            <a:r>
              <a:rPr lang="nb-NO" dirty="0"/>
              <a:t>Lillehammer 30 januar 2017</a:t>
            </a:r>
          </a:p>
          <a:p>
            <a:pPr algn="ctr"/>
            <a:r>
              <a:rPr lang="nb-NO" dirty="0"/>
              <a:t>Paul Berger</a:t>
            </a:r>
          </a:p>
          <a:p>
            <a:pPr algn="ctr"/>
            <a:r>
              <a:rPr lang="nb-NO" dirty="0"/>
              <a:t>Statens vegvesen Region øst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1DE98-7E10-47C7-9D81-0B9AF21CA802}" type="datetime1">
              <a:rPr lang="nb-NO" smtClean="0"/>
              <a:t>31.01.2017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4069" y="620688"/>
            <a:ext cx="6999085" cy="469132"/>
          </a:xfrm>
        </p:spPr>
        <p:txBody>
          <a:bodyPr/>
          <a:lstStyle/>
          <a:p>
            <a:r>
              <a:rPr lang="nb-NO" dirty="0"/>
              <a:t>Trafikkvolum (ÅDT) 2015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893" y="1778000"/>
            <a:ext cx="4095438" cy="4294188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339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99085" cy="469132"/>
          </a:xfrm>
        </p:spPr>
        <p:txBody>
          <a:bodyPr/>
          <a:lstStyle/>
          <a:p>
            <a:r>
              <a:rPr lang="nb-NO" dirty="0"/>
              <a:t>Hva sier parkeringsregistreringene?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500" y="1778000"/>
            <a:ext cx="4368225" cy="4294188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763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-5190" y="6027003"/>
            <a:ext cx="91491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srgbClr val="000000"/>
                </a:solidFill>
                <a:latin typeface="Arial" pitchFamily="34" charset="0"/>
              </a:rPr>
              <a:t>Parkeringsundersøkelsen har gitt oss oppdatert kunnskap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72451" y="28146"/>
            <a:ext cx="3881001" cy="9154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b-NO" sz="3200" b="1" dirty="0">
                <a:latin typeface="Humnst777 Lt BT" panose="020B0402030504020204" pitchFamily="34" charset="0"/>
              </a:rPr>
              <a:t>Parkeringssoner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680E1A-7002-4BAA-B697-DE0FA377237F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46"/>
            <a:ext cx="9144000" cy="69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-32262" y="6050587"/>
            <a:ext cx="91491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srgbClr val="000000"/>
                </a:solidFill>
                <a:latin typeface="Arial" pitchFamily="34" charset="0"/>
              </a:rPr>
              <a:t>Fortsatt stor kapasitet!!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2017" y="306662"/>
            <a:ext cx="3881001" cy="9154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b-NO" sz="3200" b="1" dirty="0">
                <a:latin typeface="Humnst777 Lt BT" panose="020B0402030504020204" pitchFamily="34" charset="0"/>
              </a:rPr>
              <a:t>Parkeringsbelegg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680E1A-7002-4BAA-B697-DE0FA377237F}" type="datetime1">
              <a:rPr lang="nb-NO" smtClean="0"/>
              <a:t>31.01.2017</a:t>
            </a:fld>
            <a:endParaRPr lang="nb-NO" dirty="0"/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/>
          </p:nvPr>
        </p:nvGraphicFramePr>
        <p:xfrm>
          <a:off x="258952" y="943581"/>
          <a:ext cx="8633528" cy="4731771"/>
        </p:xfrm>
        <a:graphic>
          <a:graphicData uri="http://schemas.openxmlformats.org/drawingml/2006/table">
            <a:tbl>
              <a:tblPr firstRow="1" firstCol="1" bandRow="1"/>
              <a:tblGrid>
                <a:gridCol w="392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305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Belegg i parkering Lillehammer Sentrum *)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 err="1">
                          <a:effectLst/>
                          <a:latin typeface="Calibri" panose="020F0502020204030204" pitchFamily="34" charset="0"/>
                        </a:rPr>
                        <a:t>Avgiftsplasser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Kunder/ ansatte parkering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Lørdag 9. Mai kl. 12-13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Lørdag 30. Mai kl. 12-13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Onsdag 20. mai kl. 12-13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56 %</a:t>
                      </a:r>
                      <a:endParaRPr lang="nb-NO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Torsdag 21. mai kl. 12-13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Onsdag 20. mai kl. 16-17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911"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  <a:latin typeface="Calibri" panose="020F0502020204030204" pitchFamily="34" charset="0"/>
                        </a:rPr>
                        <a:t>Torsdag 21. mai kl. 16-17</a:t>
                      </a:r>
                      <a:endParaRPr lang="nb-NO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01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035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052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069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086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2103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199120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6138" algn="l" defTabSz="914035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36 %</a:t>
                      </a:r>
                      <a:endParaRPr lang="nb-N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5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12767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>Dagens parkeringsanlegg (allment tilgjengelige)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784"/>
            <a:ext cx="7622938" cy="4379239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99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99085" cy="469132"/>
          </a:xfrm>
        </p:spPr>
        <p:txBody>
          <a:bodyPr/>
          <a:lstStyle/>
          <a:p>
            <a:r>
              <a:rPr lang="nb-NO" dirty="0"/>
              <a:t>Hva sier Byutvikling 2044 om parkering?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>
          <a:xfrm>
            <a:off x="323528" y="6381328"/>
            <a:ext cx="1025822" cy="172125"/>
          </a:xfrm>
        </p:spPr>
        <p:txBody>
          <a:bodyPr/>
          <a:lstStyle/>
          <a:p>
            <a:fld id="{8E7DD8E5-618F-4019-88F3-9051A15A3CBC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13" name="Plassholder for bilde 7"/>
          <p:cNvPicPr>
            <a:picLocks noGrp="1" noChangeAspect="1"/>
          </p:cNvPicPr>
          <p:nvPr>
            <p:ph idx="1"/>
          </p:nvPr>
        </p:nvPicPr>
        <p:blipFill>
          <a:blip r:embed="rId2"/>
          <a:srcRect t="2996" b="2996"/>
          <a:stretch>
            <a:fillRect/>
          </a:stretch>
        </p:blipFill>
        <p:spPr>
          <a:xfrm>
            <a:off x="2411760" y="1328186"/>
            <a:ext cx="3528392" cy="47754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27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766880"/>
            <a:ext cx="6999085" cy="469132"/>
          </a:xfrm>
        </p:spPr>
        <p:txBody>
          <a:bodyPr/>
          <a:lstStyle/>
          <a:p>
            <a:r>
              <a:rPr lang="nb-NO" sz="2800" dirty="0"/>
              <a:t>Mål i </a:t>
            </a:r>
            <a:r>
              <a:rPr lang="nb-NO" sz="2800" dirty="0" err="1"/>
              <a:t>bystrate</a:t>
            </a:r>
            <a:r>
              <a:rPr lang="nb-NO" dirty="0" err="1"/>
              <a:t>gien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r>
              <a:rPr lang="nb-NO" sz="2400" dirty="0"/>
              <a:t>Parkeringspolitikken skal stimulere til at veksten i personbiltransporten skal tas av kollektivtransport, sykkel og gange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DD8E5-618F-4019-88F3-9051A15A3CBC}" type="datetime1">
              <a:rPr lang="nb-NO"/>
              <a:pPr>
                <a:defRPr/>
              </a:pPr>
              <a:t>31.01.2017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03294"/>
            <a:ext cx="4038600" cy="19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4773" y="692696"/>
            <a:ext cx="6999085" cy="469132"/>
          </a:xfrm>
        </p:spPr>
        <p:txBody>
          <a:bodyPr>
            <a:noAutofit/>
          </a:bodyPr>
          <a:lstStyle/>
          <a:p>
            <a:r>
              <a:rPr lang="nb-NO" sz="3200" dirty="0"/>
              <a:t>Mål i </a:t>
            </a:r>
            <a:r>
              <a:rPr lang="nb-NO" sz="3200" dirty="0" err="1"/>
              <a:t>bystrategien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Parkeringspolitikken skal brukes som et aktivt stimulerende virkemiddel for å få utviklet sentrumsnære arealer til byutviklingsformål, boliger og arbeidsplasser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DD8E5-618F-4019-88F3-9051A15A3CBC}" type="datetime1">
              <a:rPr lang="nb-NO"/>
              <a:pPr>
                <a:defRPr/>
              </a:pPr>
              <a:t>31.01.2017</a:t>
            </a:fld>
            <a:endParaRPr lang="nb-N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2053431"/>
            <a:ext cx="2867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7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8657" y="620688"/>
            <a:ext cx="6999085" cy="469132"/>
          </a:xfrm>
        </p:spPr>
        <p:txBody>
          <a:bodyPr>
            <a:noAutofit/>
          </a:bodyPr>
          <a:lstStyle/>
          <a:p>
            <a:r>
              <a:rPr lang="nb-NO" sz="3200" dirty="0"/>
              <a:t>Mål i </a:t>
            </a:r>
            <a:r>
              <a:rPr lang="nb-NO" sz="3200" dirty="0" err="1"/>
              <a:t>bystrategien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464495" cy="4525963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r>
              <a:rPr lang="nb-NO" sz="2000" dirty="0"/>
              <a:t>Parkeringspolitikken med lokalisering av parkeringsanlegg skal være et virkemiddel som skal bidra til at sentrum skjermes for bilkjøring, samtidig som sentrum er tilgjengelig for besøkende og handlende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413693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4"/>
          <p:cNvSpPr>
            <a:spLocks noGrp="1"/>
          </p:cNvSpPr>
          <p:nvPr>
            <p:ph type="title"/>
          </p:nvPr>
        </p:nvSpPr>
        <p:spPr>
          <a:xfrm>
            <a:off x="1148657" y="404664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altLang="nb-NO" sz="3200" dirty="0"/>
              <a:t>Hva sier den generelle kunnskapen oss?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nb-NO" sz="2000" dirty="0"/>
          </a:p>
          <a:p>
            <a:pPr>
              <a:defRPr/>
            </a:pPr>
            <a:r>
              <a:rPr lang="nb-NO" sz="2000" dirty="0"/>
              <a:t>Et sentrum som domineres av kjørende og parkerte biler – lite attraktivt sted å oppholde seg</a:t>
            </a:r>
          </a:p>
          <a:p>
            <a:pPr marL="0" indent="0">
              <a:buFontTx/>
              <a:buNone/>
              <a:defRPr/>
            </a:pPr>
            <a:endParaRPr lang="nb-NO" sz="2000" dirty="0"/>
          </a:p>
          <a:p>
            <a:pPr>
              <a:defRPr/>
            </a:pPr>
            <a:r>
              <a:rPr lang="nb-NO" sz="2000" dirty="0"/>
              <a:t>Et rikelig parkeringstilbud vil medføre at bil benyttes også på svært korte turer</a:t>
            </a:r>
          </a:p>
          <a:p>
            <a:pPr>
              <a:defRPr/>
            </a:pPr>
            <a:endParaRPr lang="nb-NO" sz="2000" dirty="0"/>
          </a:p>
          <a:p>
            <a:pPr>
              <a:defRPr/>
            </a:pPr>
            <a:r>
              <a:rPr lang="nb-NO" sz="2000" dirty="0"/>
              <a:t>Et billig parkeringstilbud vil medføre lite turnover - behov for at flere benytter seg av plassene.</a:t>
            </a:r>
          </a:p>
        </p:txBody>
      </p:sp>
      <p:pic>
        <p:nvPicPr>
          <p:cNvPr id="8" name="Plassholder for inn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00" y="1716087"/>
            <a:ext cx="3036248" cy="42941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50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404663"/>
            <a:ext cx="6999085" cy="812681"/>
          </a:xfrm>
        </p:spPr>
        <p:txBody>
          <a:bodyPr>
            <a:normAutofit fontScale="90000"/>
          </a:bodyPr>
          <a:lstStyle/>
          <a:p>
            <a:r>
              <a:rPr lang="nb-NO" dirty="0"/>
              <a:t>Utfordring: Parkeringsplasser opptar mye plass!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17345"/>
            <a:ext cx="6408712" cy="50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altLang="nb-NO" sz="3200" dirty="0"/>
              <a:t>Behov for nye parkeringsnormer 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endParaRPr lang="nb-NO" altLang="nb-NO" sz="2400" dirty="0"/>
          </a:p>
          <a:p>
            <a:r>
              <a:rPr lang="nb-NO" altLang="nb-NO" sz="2400" dirty="0"/>
              <a:t>Lavere minimumsnorm for bebyggelse i sentrum</a:t>
            </a:r>
          </a:p>
          <a:p>
            <a:endParaRPr lang="nb-NO" altLang="nb-NO" sz="2400" dirty="0"/>
          </a:p>
          <a:p>
            <a:r>
              <a:rPr lang="nb-NO" altLang="nb-NO" sz="2400" dirty="0"/>
              <a:t>Maksimumsnorm for næring, </a:t>
            </a:r>
            <a:r>
              <a:rPr lang="nb-NO" altLang="nb-NO" sz="2200" dirty="0"/>
              <a:t>demper bruk av bil til arbeidsreiser</a:t>
            </a:r>
          </a:p>
          <a:p>
            <a:pPr marL="0" indent="0">
              <a:buNone/>
            </a:pPr>
            <a:endParaRPr lang="nb-NO" altLang="nb-NO" sz="2200" dirty="0"/>
          </a:p>
          <a:p>
            <a:pPr marL="0" indent="0">
              <a:buNone/>
            </a:pPr>
            <a:r>
              <a:rPr lang="nb-NO" altLang="nb-NO" sz="2200" dirty="0"/>
              <a:t>	- Bør differensieres etter 	kollektivtilgjengelighet</a:t>
            </a:r>
          </a:p>
          <a:p>
            <a:endParaRPr lang="nb-NO" altLang="nb-NO" sz="2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99085" cy="1008112"/>
          </a:xfrm>
        </p:spPr>
        <p:txBody>
          <a:bodyPr>
            <a:normAutofit fontScale="90000"/>
          </a:bodyPr>
          <a:lstStyle/>
          <a:p>
            <a:r>
              <a:rPr lang="nb-NO" altLang="nb-NO" sz="3600" dirty="0"/>
              <a:t>Lokalisering av større P-anlegg langs en indre sentrumsring</a:t>
            </a:r>
          </a:p>
        </p:txBody>
      </p:sp>
      <p:sp>
        <p:nvSpPr>
          <p:cNvPr id="6147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altLang="nb-NO" dirty="0"/>
              <a:t>Målet er trafikksikkert, trivelig og tilgjengelig sentrumsområde</a:t>
            </a:r>
          </a:p>
          <a:p>
            <a:endParaRPr lang="nb-NO" altLang="nb-NO" dirty="0"/>
          </a:p>
          <a:p>
            <a:r>
              <a:rPr lang="nb-NO" altLang="nb-NO" dirty="0"/>
              <a:t>Sentrum betjenes primært  utenifra og derved redusere behovet for gjennomkjøring</a:t>
            </a:r>
          </a:p>
          <a:p>
            <a:endParaRPr lang="nb-NO" altLang="nb-NO" dirty="0"/>
          </a:p>
          <a:p>
            <a:r>
              <a:rPr lang="nb-NO" altLang="nb-NO" dirty="0"/>
              <a:t>Færre og større parkeringsanlegg til erstatning for flere små anlegg i sentrum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5337"/>
            <a:ext cx="4038600" cy="3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99085" cy="864096"/>
          </a:xfrm>
        </p:spPr>
        <p:txBody>
          <a:bodyPr>
            <a:noAutofit/>
          </a:bodyPr>
          <a:lstStyle/>
          <a:p>
            <a:r>
              <a:rPr lang="nb-NO" altLang="nb-NO" sz="2800" dirty="0"/>
              <a:t>Kantsteinsparkering i sentrum – en ressurs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b-NO" altLang="nb-NO" sz="2400" dirty="0"/>
          </a:p>
          <a:p>
            <a:r>
              <a:rPr lang="nb-NO" altLang="nb-NO" sz="2400" dirty="0"/>
              <a:t>En ressurs som gir god tilgjengelighet</a:t>
            </a:r>
          </a:p>
          <a:p>
            <a:pPr marL="0" indent="0">
              <a:buNone/>
            </a:pPr>
            <a:endParaRPr lang="nb-NO" altLang="nb-NO" sz="2400" dirty="0"/>
          </a:p>
          <a:p>
            <a:r>
              <a:rPr lang="nb-NO" altLang="nb-NO" sz="2400" dirty="0"/>
              <a:t>Korttidsparkering med høy turnover</a:t>
            </a:r>
          </a:p>
          <a:p>
            <a:endParaRPr lang="nb-NO" altLang="nb-NO" sz="2400" dirty="0"/>
          </a:p>
          <a:p>
            <a:r>
              <a:rPr lang="nb-NO" altLang="nb-NO" sz="2400" dirty="0"/>
              <a:t>Viktig å finne en balanse mellom parkering og framkommelighet for gående, syklende, buss og varetransport</a:t>
            </a:r>
          </a:p>
          <a:p>
            <a:pPr marL="0" indent="0">
              <a:buNone/>
            </a:pPr>
            <a:endParaRPr lang="nb-NO" alt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2857500" cy="1600200"/>
          </a:xfrm>
        </p:spPr>
      </p:pic>
    </p:spTree>
    <p:extLst>
      <p:ext uri="{BB962C8B-B14F-4D97-AF65-F5344CB8AC3E}">
        <p14:creationId xmlns:p14="http://schemas.microsoft.com/office/powerpoint/2010/main" val="236104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4773" y="1052736"/>
            <a:ext cx="6999085" cy="792088"/>
          </a:xfrm>
        </p:spPr>
        <p:txBody>
          <a:bodyPr>
            <a:normAutofit fontScale="90000"/>
          </a:bodyPr>
          <a:lstStyle/>
          <a:p>
            <a:r>
              <a:rPr lang="nb-NO" dirty="0"/>
              <a:t>Frigjøring av arbeidsplassparkering til handlende og besøkende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62074"/>
            <a:ext cx="4038600" cy="3402214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69685"/>
            <a:ext cx="4038600" cy="2386993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40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5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99085" cy="839305"/>
          </a:xfrm>
        </p:spPr>
        <p:txBody>
          <a:bodyPr>
            <a:normAutofit fontScale="90000"/>
          </a:bodyPr>
          <a:lstStyle/>
          <a:p>
            <a:r>
              <a:rPr lang="nb-NO" altLang="nb-NO" sz="3200" dirty="0"/>
              <a:t>Parkeringsstrategien i Gjøvik brukes aktivt som strategisk virkemiddel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marL="0" indent="0">
              <a:buNone/>
              <a:defRPr/>
            </a:pPr>
            <a:endParaRPr lang="nb-NO" sz="2400" dirty="0"/>
          </a:p>
          <a:p>
            <a:pPr>
              <a:defRPr/>
            </a:pPr>
            <a:r>
              <a:rPr lang="nb-NO" sz="2400" dirty="0"/>
              <a:t>Gjennomført parkeringsstudie, samt parkeringsstrategi har bidratt til økt felles forståelse om dagens situasjon og muligheter</a:t>
            </a:r>
          </a:p>
          <a:p>
            <a:pPr marL="0" indent="0">
              <a:buFontTx/>
              <a:buNone/>
              <a:defRPr/>
            </a:pPr>
            <a:endParaRPr lang="nb-NO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" b="1395"/>
          <a:stretch>
            <a:fillRect/>
          </a:stretch>
        </p:blipFill>
        <p:spPr bwMode="auto">
          <a:xfrm>
            <a:off x="5436096" y="1844824"/>
            <a:ext cx="3131456" cy="42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80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05972" y="762129"/>
            <a:ext cx="7733719" cy="81966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Oppfølging av parkeringsstrategien: </a:t>
            </a:r>
            <a:r>
              <a:rPr lang="nb-NO" sz="2800" dirty="0" err="1"/>
              <a:t>Tordenskjoldsgate</a:t>
            </a:r>
            <a:r>
              <a:rPr lang="nb-NO" sz="2800" dirty="0"/>
              <a:t> - Bjørnsonsgate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" y="2188223"/>
            <a:ext cx="4542140" cy="3014074"/>
          </a:xfrm>
        </p:spPr>
      </p:pic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91" y="2173347"/>
            <a:ext cx="4038600" cy="302895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DD8E5-618F-4019-88F3-9051A15A3CBC}" type="datetime1">
              <a:rPr lang="nb-NO"/>
              <a:pPr>
                <a:defRPr/>
              </a:pPr>
              <a:t>31.01.2017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162794" y="4694466"/>
            <a:ext cx="11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2012</a:t>
            </a:r>
          </a:p>
          <a:p>
            <a:r>
              <a:rPr lang="nb-NO" sz="900" dirty="0">
                <a:solidFill>
                  <a:schemeClr val="bg1"/>
                </a:solidFill>
              </a:rPr>
              <a:t>Foto: Paul Berger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524328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2016</a:t>
            </a:r>
          </a:p>
          <a:p>
            <a:r>
              <a:rPr lang="nb-NO" sz="900" dirty="0">
                <a:solidFill>
                  <a:schemeClr val="bg1"/>
                </a:solidFill>
              </a:rPr>
              <a:t>Foto: Paul Berger</a:t>
            </a:r>
          </a:p>
        </p:txBody>
      </p:sp>
    </p:spTree>
    <p:extLst>
      <p:ext uri="{BB962C8B-B14F-4D97-AF65-F5344CB8AC3E}">
        <p14:creationId xmlns:p14="http://schemas.microsoft.com/office/powerpoint/2010/main" val="30788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517482"/>
            <a:ext cx="6999085" cy="712271"/>
          </a:xfrm>
        </p:spPr>
        <p:txBody>
          <a:bodyPr>
            <a:normAutofit fontScale="90000"/>
          </a:bodyPr>
          <a:lstStyle/>
          <a:p>
            <a:r>
              <a:rPr lang="nb-NO" dirty="0"/>
              <a:t>Lillehammer har stort potensialet! – bruk mulighetene og tenk videre samarbeid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CE1DC77-5DA6-4A80-91FE-1E3B1FD80C8E}" type="datetime1">
              <a:rPr lang="nb-NO"/>
              <a:pPr>
                <a:defRPr/>
              </a:pPr>
              <a:t>31.01.2017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228184" cy="467113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516216" y="587727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Foto: Paul Berger, 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3432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2267" y="548680"/>
            <a:ext cx="6999085" cy="1008112"/>
          </a:xfrm>
        </p:spPr>
        <p:txBody>
          <a:bodyPr>
            <a:normAutofit fontScale="90000"/>
          </a:bodyPr>
          <a:lstStyle/>
          <a:p>
            <a:r>
              <a:rPr lang="nb-NO" dirty="0"/>
              <a:t>Utfordring: </a:t>
            </a:r>
            <a:r>
              <a:rPr lang="nb-NO" altLang="nb-NO" sz="2800" dirty="0"/>
              <a:t>Balanse biltilgjengelighet og behovet for godt sentrumsmiljø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6" name="Plassholder for bild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4" b="17274"/>
          <a:stretch>
            <a:fillRect/>
          </a:stretch>
        </p:blipFill>
        <p:spPr>
          <a:xfrm>
            <a:off x="1475656" y="2110740"/>
            <a:ext cx="6624736" cy="3253041"/>
          </a:xfrm>
        </p:spPr>
      </p:pic>
      <p:sp>
        <p:nvSpPr>
          <p:cNvPr id="3" name="TekstSylinder 2"/>
          <p:cNvSpPr txBox="1"/>
          <p:nvPr/>
        </p:nvSpPr>
        <p:spPr>
          <a:xfrm>
            <a:off x="6948264" y="49730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Foto: Paul Berger</a:t>
            </a:r>
          </a:p>
          <a:p>
            <a:r>
              <a:rPr lang="nb-NO" sz="900" dirty="0">
                <a:solidFill>
                  <a:schemeClr val="bg1"/>
                </a:solidFill>
              </a:rPr>
              <a:t>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153472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90" y="476672"/>
            <a:ext cx="6999085" cy="1152128"/>
          </a:xfrm>
        </p:spPr>
        <p:txBody>
          <a:bodyPr>
            <a:normAutofit fontScale="90000"/>
          </a:bodyPr>
          <a:lstStyle/>
          <a:p>
            <a:r>
              <a:rPr lang="nb-NO" dirty="0"/>
              <a:t>Utfordring: Kantparkering utfordrer framkommelighet for andre trafikantgrupper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419" y="1778000"/>
            <a:ext cx="5534386" cy="4294188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156176" y="580526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/>
              <a:t>Civitas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16802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99085" cy="1152128"/>
          </a:xfrm>
        </p:spPr>
        <p:txBody>
          <a:bodyPr>
            <a:normAutofit fontScale="90000"/>
          </a:bodyPr>
          <a:lstStyle/>
          <a:p>
            <a:r>
              <a:rPr lang="nb-NO" dirty="0"/>
              <a:t>Utfordring: Gratis og store parkeringsarealer utenfor sentrum knyttet til kontor, service og kompetansevirksomheter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6" name="Picture 2" descr="H:\ATP\Lillehammer\Bilder\2016-04-12 13.39.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63" y="2132856"/>
            <a:ext cx="5058740" cy="37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5704261" y="5557579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Foto: Paul Berger, </a:t>
            </a:r>
          </a:p>
          <a:p>
            <a:r>
              <a:rPr lang="nb-NO" sz="900" dirty="0">
                <a:solidFill>
                  <a:schemeClr val="bg1"/>
                </a:solidFill>
              </a:rPr>
              <a:t>Staten vegvesen</a:t>
            </a:r>
          </a:p>
        </p:txBody>
      </p:sp>
    </p:spTree>
    <p:extLst>
      <p:ext uri="{BB962C8B-B14F-4D97-AF65-F5344CB8AC3E}">
        <p14:creationId xmlns:p14="http://schemas.microsoft.com/office/powerpoint/2010/main" val="31796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Utfordring: Gratis parkering knyttet til handel utenfor sentrum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30" y="2455244"/>
            <a:ext cx="4039985" cy="30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552281" y="514667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Paul Berger, </a:t>
            </a:r>
          </a:p>
          <a:p>
            <a:r>
              <a:rPr lang="nb-NO" sz="800" dirty="0"/>
              <a:t>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413837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>Utfordring: </a:t>
            </a:r>
            <a:r>
              <a:rPr lang="nb-NO" dirty="0" err="1"/>
              <a:t>Tildels</a:t>
            </a:r>
            <a:r>
              <a:rPr lang="nb-NO" dirty="0"/>
              <a:t> mye trafikk inne i bygatene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20" y="1778000"/>
            <a:ext cx="5725584" cy="4294188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228184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Foto: Paul Berger, 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68321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3621" y="476672"/>
            <a:ext cx="6538739" cy="864096"/>
          </a:xfrm>
        </p:spPr>
        <p:txBody>
          <a:bodyPr>
            <a:normAutofit/>
          </a:bodyPr>
          <a:lstStyle/>
          <a:p>
            <a:r>
              <a:rPr lang="nb-NO" dirty="0"/>
              <a:t>Utfordring: Mange langtids-/arbeidsplassparkering i sentrum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/>
          </a:p>
        </p:txBody>
      </p:sp>
      <p:pic>
        <p:nvPicPr>
          <p:cNvPr id="6" name="Picture 1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536504" cy="323833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64088" y="5445224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Foto: </a:t>
            </a:r>
            <a:r>
              <a:rPr lang="nb-NO" sz="900" dirty="0" err="1"/>
              <a:t>Civitas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18823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999085" cy="469132"/>
          </a:xfrm>
        </p:spPr>
        <p:txBody>
          <a:bodyPr/>
          <a:lstStyle/>
          <a:p>
            <a:r>
              <a:rPr lang="nb-NO" dirty="0"/>
              <a:t>Hva sier reisevanene?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839" y="1778000"/>
            <a:ext cx="5111547" cy="4294188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31.01.2017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12879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920</TotalTime>
  <Words>536</Words>
  <Application>Microsoft Office PowerPoint</Application>
  <PresentationFormat>Skjermfremvisning (4:3)</PresentationFormat>
  <Paragraphs>119</Paragraphs>
  <Slides>26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Humnst777 Lt BT</vt:lpstr>
      <vt:lpstr>Lucida Sans Unicode</vt:lpstr>
      <vt:lpstr>Times New Roman</vt:lpstr>
      <vt:lpstr>blank</vt:lpstr>
      <vt:lpstr>Trafikk og parkering  –  Status, utfordringer og virkemiddelbruk</vt:lpstr>
      <vt:lpstr>Utfordring: Parkeringsplasser opptar mye plass! </vt:lpstr>
      <vt:lpstr>Utfordring: Balanse biltilgjengelighet og behovet for godt sentrumsmiljø </vt:lpstr>
      <vt:lpstr>Utfordring: Kantparkering utfordrer framkommelighet for andre trafikantgrupper</vt:lpstr>
      <vt:lpstr>Utfordring: Gratis og store parkeringsarealer utenfor sentrum knyttet til kontor, service og kompetansevirksomheter</vt:lpstr>
      <vt:lpstr>Utfordring: Gratis parkering knyttet til handel utenfor sentrum</vt:lpstr>
      <vt:lpstr>Utfordring: Tildels mye trafikk inne i bygatene</vt:lpstr>
      <vt:lpstr>Utfordring: Mange langtids-/arbeidsplassparkering i sentrum</vt:lpstr>
      <vt:lpstr>Hva sier reisevanene?</vt:lpstr>
      <vt:lpstr>Trafikkvolum (ÅDT) 2015</vt:lpstr>
      <vt:lpstr>Hva sier parkeringsregistreringene?</vt:lpstr>
      <vt:lpstr>Parkeringssoner</vt:lpstr>
      <vt:lpstr>Parkeringsbelegg</vt:lpstr>
      <vt:lpstr>Dagens parkeringsanlegg (allment tilgjengelige)</vt:lpstr>
      <vt:lpstr>Hva sier Byutvikling 2044 om parkering?</vt:lpstr>
      <vt:lpstr>Mål i bystrategien</vt:lpstr>
      <vt:lpstr>Mål i bystrategien</vt:lpstr>
      <vt:lpstr>Mål i bystrategien</vt:lpstr>
      <vt:lpstr>Hva sier den generelle kunnskapen oss?</vt:lpstr>
      <vt:lpstr>Behov for nye parkeringsnormer </vt:lpstr>
      <vt:lpstr>Lokalisering av større P-anlegg langs en indre sentrumsring</vt:lpstr>
      <vt:lpstr>Kantsteinsparkering i sentrum – en ressurs</vt:lpstr>
      <vt:lpstr>Frigjøring av arbeidsplassparkering til handlende og besøkende</vt:lpstr>
      <vt:lpstr>Parkeringsstrategien i Gjøvik brukes aktivt som strategisk virkemiddel</vt:lpstr>
      <vt:lpstr>Oppfølging av parkeringsstrategien: Tordenskjoldsgate - Bjørnsonsgate</vt:lpstr>
      <vt:lpstr>Lillehammer har stort potensialet! – bruk mulighetene og tenk videre samarbeid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Trafikk og parkering –  Hva er de strategiske grepene?</dc:title>
  <dc:creator>Berger Paul Høistad</dc:creator>
  <cp:lastModifiedBy>Areal Pluss</cp:lastModifiedBy>
  <cp:revision>49</cp:revision>
  <cp:lastPrinted>2017-01-27T13:26:26Z</cp:lastPrinted>
  <dcterms:created xsi:type="dcterms:W3CDTF">2017-01-26T08:39:53Z</dcterms:created>
  <dcterms:modified xsi:type="dcterms:W3CDTF">2017-01-31T08:26:29Z</dcterms:modified>
</cp:coreProperties>
</file>